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1116" r:id="rId2"/>
    <p:sldId id="1230" r:id="rId3"/>
    <p:sldId id="1231" r:id="rId4"/>
    <p:sldId id="1193" r:id="rId5"/>
    <p:sldId id="1190" r:id="rId6"/>
    <p:sldId id="1120" r:id="rId7"/>
    <p:sldId id="1119" r:id="rId8"/>
    <p:sldId id="1121" r:id="rId9"/>
    <p:sldId id="1195" r:id="rId10"/>
    <p:sldId id="1134" r:id="rId11"/>
    <p:sldId id="1208" r:id="rId12"/>
    <p:sldId id="1211" r:id="rId13"/>
    <p:sldId id="1200" r:id="rId14"/>
    <p:sldId id="1136" r:id="rId15"/>
    <p:sldId id="1199" r:id="rId16"/>
    <p:sldId id="1189" r:id="rId17"/>
    <p:sldId id="1213" r:id="rId18"/>
    <p:sldId id="1124" r:id="rId19"/>
    <p:sldId id="1212" r:id="rId20"/>
    <p:sldId id="1214" r:id="rId21"/>
    <p:sldId id="1216" r:id="rId22"/>
    <p:sldId id="1217" r:id="rId23"/>
    <p:sldId id="1218" r:id="rId24"/>
    <p:sldId id="1219" r:id="rId25"/>
    <p:sldId id="1220" r:id="rId26"/>
    <p:sldId id="1221" r:id="rId27"/>
    <p:sldId id="1222" r:id="rId28"/>
    <p:sldId id="1223" r:id="rId29"/>
    <p:sldId id="1224" r:id="rId30"/>
    <p:sldId id="1225" r:id="rId31"/>
    <p:sldId id="1226" r:id="rId32"/>
    <p:sldId id="1227" r:id="rId33"/>
    <p:sldId id="1215" r:id="rId34"/>
    <p:sldId id="1201" r:id="rId35"/>
    <p:sldId id="1202" r:id="rId36"/>
    <p:sldId id="1228" r:id="rId37"/>
    <p:sldId id="1123" r:id="rId38"/>
    <p:sldId id="1207" r:id="rId39"/>
    <p:sldId id="1130" r:id="rId40"/>
  </p:sldIdLst>
  <p:sldSz cx="9144000" cy="5143500" type="screen16x9"/>
  <p:notesSz cx="6797675" cy="9928225"/>
  <p:embeddedFontLst>
    <p:embeddedFont>
      <p:font typeface="Arial Black" panose="020B0A04020102020204" pitchFamily="34" charset="0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FreesiaUPC" panose="020B0604020202020204" pitchFamily="34" charset="-34"/>
      <p:regular r:id="rId48"/>
      <p:bold r:id="rId49"/>
      <p:italic r:id="rId50"/>
      <p:boldItalic r:id="rId51"/>
    </p:embeddedFont>
    <p:embeddedFont>
      <p:font typeface="TH Sarabun New" panose="020B0500040200020003" pitchFamily="34" charset="-34"/>
      <p:regular r:id="rId52"/>
      <p:bold r:id="rId53"/>
      <p:italic r:id="rId54"/>
      <p:boldItalic r:id="rId55"/>
    </p:embeddedFont>
    <p:embeddedFont>
      <p:font typeface="TH SarabunPSK" panose="020B0500040200020003" pitchFamily="34" charset="-34"/>
      <p:regular r:id="rId56"/>
      <p:bold r:id="rId57"/>
      <p:italic r:id="rId58"/>
      <p:boldItalic r:id="rId59"/>
    </p:embeddedFont>
  </p:embeddedFontLst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5" userDrawn="1">
          <p15:clr>
            <a:srgbClr val="A4A3A4"/>
          </p15:clr>
        </p15:guide>
        <p15:guide id="3" orient="horz" pos="3127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3F3F"/>
    <a:srgbClr val="FF3300"/>
    <a:srgbClr val="FF0000"/>
    <a:srgbClr val="C00000"/>
    <a:srgbClr val="000000"/>
    <a:srgbClr val="C0504D"/>
    <a:srgbClr val="C1FFC1"/>
    <a:srgbClr val="8BFF8B"/>
    <a:srgbClr val="B5CB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ลักษณะ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ลักษณะ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ลักษณะ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ไม่มีลักษณะ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ไม่มีลักษณะ ไม่มี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5" autoAdjust="0"/>
    <p:restoredTop sz="81818" autoAdjust="0"/>
  </p:normalViewPr>
  <p:slideViewPr>
    <p:cSldViewPr>
      <p:cViewPr varScale="1">
        <p:scale>
          <a:sx n="118" d="100"/>
          <a:sy n="118" d="100"/>
        </p:scale>
        <p:origin x="2844" y="84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468" y="-102"/>
      </p:cViewPr>
      <p:guideLst>
        <p:guide orient="horz" pos="3224"/>
        <p:guide pos="2235"/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tiya\Google%20Drive%20(ronnachai.ti@kmitl.ac.th)\&#3591;&#3634;&#3609;&#3649;&#3612;&#3609;\&#3610;&#3619;&#3636;&#3627;&#3634;&#3619;&#3588;&#3623;&#3634;&#3617;&#3648;&#3626;&#3637;&#3656;&#3618;&#3591;%20KMITL\&#3649;&#3610;&#3610;&#3615;&#3629;&#3619;&#3660;&#3617;&#3588;&#3623;&#3634;&#3617;&#3648;&#3626;&#3637;&#3656;&#3618;&#3591;%20(ERM-01)-(ERM-05)%20&#3611;&#3619;&#3632;&#3592;&#3635;&#3611;&#3637;&#3591;&#3610;&#3611;&#3619;&#3632;&#3617;&#3634;&#3603;%20&#3614;.&#3624;.%20256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RISK%20V4\file\2561\&#3649;&#3610;&#3610;&#3615;&#3629;&#3619;&#3660;&#3617;&#3588;&#3623;&#3634;&#3617;&#3648;&#3626;&#3637;&#3656;&#3618;&#3591;%20(ERM-01)-(ERM-05)%20&#3611;&#3619;&#3632;&#3592;&#3635;&#3611;&#3637;&#3591;&#3610;&#3611;&#3619;&#3632;&#3617;&#3634;&#3603;%20&#3614;.&#3624;.%20256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'กราฟ 6 เดือน'!$G$179</c:f>
              <c:strCache>
                <c:ptCount val="1"/>
                <c:pt idx="0">
                  <c:v>จำนวนหลักสูตรที่รับได้ต่ำกว่าแผนก่อนดำเนินการ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35-4755-9402-A6AE0A182C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'กราฟ 6 เดือน'!$F$180:$F$187</c:f>
              <c:strCache>
                <c:ptCount val="8"/>
                <c:pt idx="0">
                  <c:v>วิศวกรรมศาสตร์</c:v>
                </c:pt>
                <c:pt idx="1">
                  <c:v>สถาปัตยกรรมศาสตร์</c:v>
                </c:pt>
                <c:pt idx="2">
                  <c:v>ครุศาสตร์อุตสาหกรรมและเทคโนโลยี </c:v>
                </c:pt>
                <c:pt idx="3">
                  <c:v>วิทยาศาสตร์</c:v>
                </c:pt>
                <c:pt idx="4">
                  <c:v>เทคโนโลยีสารสนเทศ</c:v>
                </c:pt>
                <c:pt idx="5">
                  <c:v>การบริหารและจัดการ</c:v>
                </c:pt>
                <c:pt idx="6">
                  <c:v>วิทยาลัยนานาชาติ</c:v>
                </c:pt>
                <c:pt idx="7">
                  <c:v>วิทยาลัยอุตสาหกรรมการบินนานาชาติ</c:v>
                </c:pt>
              </c:strCache>
            </c:strRef>
          </c:cat>
          <c:val>
            <c:numRef>
              <c:f>'กราฟ 6 เดือน'!$G$180:$G$187</c:f>
              <c:numCache>
                <c:formatCode>General</c:formatCode>
                <c:ptCount val="8"/>
                <c:pt idx="0">
                  <c:v>12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32-457E-8B4C-9F32F5FF94EF}"/>
            </c:ext>
          </c:extLst>
        </c:ser>
        <c:ser>
          <c:idx val="1"/>
          <c:order val="1"/>
          <c:tx>
            <c:strRef>
              <c:f>'กราฟ 6 เดือน'!$H$179</c:f>
              <c:strCache>
                <c:ptCount val="1"/>
                <c:pt idx="0">
                  <c:v>จำนวนหลักสูตรที่รับได้ต่ำกว่าแผนหลังดำเนินการ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'กราฟ 6 เดือน'!$F$180:$F$187</c:f>
              <c:strCache>
                <c:ptCount val="8"/>
                <c:pt idx="0">
                  <c:v>วิศวกรรมศาสตร์</c:v>
                </c:pt>
                <c:pt idx="1">
                  <c:v>สถาปัตยกรรมศาสตร์</c:v>
                </c:pt>
                <c:pt idx="2">
                  <c:v>ครุศาสตร์อุตสาหกรรมและเทคโนโลยี </c:v>
                </c:pt>
                <c:pt idx="3">
                  <c:v>วิทยาศาสตร์</c:v>
                </c:pt>
                <c:pt idx="4">
                  <c:v>เทคโนโลยีสารสนเทศ</c:v>
                </c:pt>
                <c:pt idx="5">
                  <c:v>การบริหารและจัดการ</c:v>
                </c:pt>
                <c:pt idx="6">
                  <c:v>วิทยาลัยนานาชาติ</c:v>
                </c:pt>
                <c:pt idx="7">
                  <c:v>วิทยาลัยอุตสาหกรรมการบินนานาชาติ</c:v>
                </c:pt>
              </c:strCache>
            </c:strRef>
          </c:cat>
          <c:val>
            <c:numRef>
              <c:f>'กราฟ 6 เดือน'!$H$180:$H$187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32-457E-8B4C-9F32F5FF94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8175903"/>
        <c:axId val="1173141231"/>
      </c:barChart>
      <c:catAx>
        <c:axId val="11281759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3141231"/>
        <c:crosses val="autoZero"/>
        <c:auto val="1"/>
        <c:lblAlgn val="ctr"/>
        <c:lblOffset val="100"/>
        <c:noMultiLvlLbl val="0"/>
      </c:catAx>
      <c:valAx>
        <c:axId val="117314123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8175903"/>
        <c:crosses val="autoZero"/>
        <c:crossBetween val="between"/>
      </c:valAx>
      <c:spPr>
        <a:noFill/>
        <a:ln w="127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FA9-48E6-B4A3-8F678C4CB5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0-42F6-BAA0-173700EDA370}"/>
              </c:ext>
            </c:extLst>
          </c:dPt>
          <c:dPt>
            <c:idx val="2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3F0-459B-91B4-D2C736B52F36}"/>
              </c:ext>
            </c:extLst>
          </c:dPt>
          <c:cat>
            <c:strRef>
              <c:f>Sheet1!$A$2:$A$4</c:f>
              <c:strCache>
                <c:ptCount val="2"/>
                <c:pt idx="0">
                  <c:v>รวม 2 แหล่งเงิน</c:v>
                </c:pt>
                <c:pt idx="1">
                  <c:v>งบบุคลากร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46.06</c:v>
                </c:pt>
                <c:pt idx="1">
                  <c:v>30.04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C0-42F6-BAA0-173700EDA3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ชุดข้อมูล 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รวม 2 แหล่งเงิน</c:v>
                </c:pt>
                <c:pt idx="1">
                  <c:v>งบบุคลากร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53.94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C0-42F6-BAA0-173700EDA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75776"/>
        <c:axId val="187677312"/>
      </c:barChart>
      <c:catAx>
        <c:axId val="187675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87677312"/>
        <c:crosses val="autoZero"/>
        <c:auto val="1"/>
        <c:lblAlgn val="ctr"/>
        <c:lblOffset val="100"/>
        <c:noMultiLvlLbl val="0"/>
      </c:catAx>
      <c:valAx>
        <c:axId val="18767731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876757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114E-3"/>
          <c:y val="5.0000000000000114E-3"/>
          <c:w val="0.99"/>
          <c:h val="0.9874999999999994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2C0A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C-4FEA-B6E3-789835C0E56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0C-4FEA-B6E3-789835C0E566}"/>
              </c:ext>
            </c:extLst>
          </c:dPt>
          <c:dLbls>
            <c:dLbl>
              <c:idx val="0"/>
              <c:layout>
                <c:manualLayout>
                  <c:x val="-5.2476474331067342E-2"/>
                  <c:y val="-4.66635108862905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C-4FEA-B6E3-789835C0E566}"/>
                </c:ext>
              </c:extLst>
            </c:dLbl>
            <c:dLbl>
              <c:idx val="1"/>
              <c:layout>
                <c:manualLayout>
                  <c:x val="6.9201729206017734E-2"/>
                  <c:y val="2.20599413992315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C-4FEA-B6E3-789835C0E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FreesiaUPC" pitchFamily="34" charset="-34"/>
                    <a:cs typeface="FreesiaUPC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Sheet1!$C$1:$C$1</c:f>
              <c:strCache>
                <c:ptCount val="1"/>
                <c:pt idx="0">
                  <c:v>สายสนับสนุน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1105</c:v>
                </c:pt>
                <c:pt idx="1">
                  <c:v>1196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0C-4FEA-B6E3-789835C0E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114E-3"/>
          <c:y val="5.0000000000000114E-3"/>
          <c:w val="0.99"/>
          <c:h val="0.9874999999999994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D0C-4FEA-B6E3-789835C0E566}"/>
              </c:ext>
            </c:extLst>
          </c:dPt>
          <c:dLbls>
            <c:dLbl>
              <c:idx val="0"/>
              <c:layout>
                <c:manualLayout>
                  <c:x val="-0.10960685004700897"/>
                  <c:y val="9.96080612912442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1E-49CD-A4A0-70074F755BF2}"/>
                </c:ext>
              </c:extLst>
            </c:dLbl>
            <c:dLbl>
              <c:idx val="1"/>
              <c:layout>
                <c:manualLayout>
                  <c:x val="0.10094082682598528"/>
                  <c:y val="-0.1388387879960564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C-4FEA-B6E3-789835C0E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FreesiaUPC" pitchFamily="34" charset="-34"/>
                    <a:cs typeface="FreesiaUPC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สายสนับสนุน</c:v>
                </c:pt>
                <c:pt idx="1">
                  <c:v>สายวิชาการ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375</c:v>
                </c:pt>
                <c:pt idx="1">
                  <c:v>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0C-4FEA-B6E3-789835C0E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114E-3"/>
          <c:y val="5.0000000000000114E-3"/>
          <c:w val="0.99"/>
          <c:h val="0.9874999999999994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42C0A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C-4FEA-B6E3-789835C0E56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0C-4FEA-B6E3-789835C0E566}"/>
              </c:ext>
            </c:extLst>
          </c:dPt>
          <c:dLbls>
            <c:dLbl>
              <c:idx val="0"/>
              <c:layout>
                <c:manualLayout>
                  <c:x val="-7.1519932903047839E-2"/>
                  <c:y val="-7.5917825321797472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FreesiaUPC" pitchFamily="34" charset="-34"/>
                      <a:cs typeface="FreesiaUPC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C-4FEA-B6E3-789835C0E566}"/>
                </c:ext>
              </c:extLst>
            </c:dLbl>
            <c:dLbl>
              <c:idx val="1"/>
              <c:layout>
                <c:manualLayout>
                  <c:x val="7.554954873001124E-2"/>
                  <c:y val="8.788214887912208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FreesiaUPC" pitchFamily="34" charset="-34"/>
                      <a:cs typeface="FreesiaUPC" pitchFamily="34" charset="-34"/>
                    </a:defRPr>
                  </a:pPr>
                  <a:endParaRPr lang="th-TH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C-4FEA-B6E3-789835C0E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FreesiaUPC" pitchFamily="34" charset="-34"/>
                    <a:cs typeface="FreesiaUPC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สายสนับสนุน</c:v>
                </c:pt>
                <c:pt idx="1">
                  <c:v>สายวิชาการ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359</c:v>
                </c:pt>
                <c:pt idx="1">
                  <c:v>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0C-4FEA-B6E3-789835C0E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114E-3"/>
          <c:y val="5.0000000000000114E-3"/>
          <c:w val="0.99"/>
          <c:h val="0.98749999999999949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สายวิชาการ</c:v>
                </c:pt>
              </c:strCache>
            </c:strRef>
          </c:tx>
          <c:spPr>
            <a:solidFill>
              <a:srgbClr val="42C0A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0C-4FEA-B6E3-789835C0E56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0C-4FEA-B6E3-789835C0E566}"/>
              </c:ext>
            </c:extLst>
          </c:dPt>
          <c:dLbls>
            <c:dLbl>
              <c:idx val="0"/>
              <c:layout>
                <c:manualLayout>
                  <c:x val="-2.0737376711099782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0C-4FEA-B6E3-789835C0E566}"/>
                </c:ext>
              </c:extLst>
            </c:dLbl>
            <c:dLbl>
              <c:idx val="1"/>
              <c:layout>
                <c:manualLayout>
                  <c:x val="8.8245187777998252E-2"/>
                  <c:y val="-7.313578608876731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0C-4FEA-B6E3-789835C0E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FreesiaUPC" pitchFamily="34" charset="-34"/>
                    <a:cs typeface="FreesiaUPC" pitchFamily="34" charset="-34"/>
                  </a:defRPr>
                </a:pPr>
                <a:endParaRPr lang="th-TH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รายได้</c:v>
                </c:pt>
                <c:pt idx="1">
                  <c:v>งปม.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16</c:v>
                </c:pt>
                <c:pt idx="1">
                  <c:v>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0C-4FEA-B6E3-789835C0E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'กราฟ 6 เดือน'!$G$207</c:f>
              <c:strCache>
                <c:ptCount val="1"/>
                <c:pt idx="0">
                  <c:v>จำนวนเหตุการณ์เสี่ยงที่อยู่ในระดับสูงและสูงมากก่อนดำเนินการ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'กราฟ 6 เดือน'!$F$208:$F$213</c:f>
              <c:strCache>
                <c:ptCount val="6"/>
                <c:pt idx="0">
                  <c:v>สำนักบริหารงานวิจัยและนวัตกรรมพระจอมเกล้าลาดกระบัง</c:v>
                </c:pt>
                <c:pt idx="1">
                  <c:v>สำนักงานบริหารทรัพย์สินและสำนักงานคลัง</c:v>
                </c:pt>
                <c:pt idx="2">
                  <c:v>สำนักงานบริหารทรัพยากรบุคคล</c:v>
                </c:pt>
                <c:pt idx="3">
                  <c:v>สำนักงานพัสดุ</c:v>
                </c:pt>
                <c:pt idx="4">
                  <c:v>สำนักงานสภาสถาบัน</c:v>
                </c:pt>
                <c:pt idx="5">
                  <c:v>สำนักบริการคอมพิวเตอร์</c:v>
                </c:pt>
              </c:strCache>
            </c:strRef>
          </c:cat>
          <c:val>
            <c:numRef>
              <c:f>'กราฟ 6 เดือน'!$G$208:$G$213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8E-4500-933B-3E0C5B5A4388}"/>
            </c:ext>
          </c:extLst>
        </c:ser>
        <c:ser>
          <c:idx val="1"/>
          <c:order val="1"/>
          <c:tx>
            <c:strRef>
              <c:f>'กราฟ 6 เดือน'!$H$207</c:f>
              <c:strCache>
                <c:ptCount val="1"/>
                <c:pt idx="0">
                  <c:v>จำนวนเหตุการณ์เสี่ยงที่อยู่ในระดับสูงและสูงมากหลังดำเนินการ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H SarabunPSK" panose="020B0500040200020003" pitchFamily="34" charset="-34"/>
                    <a:ea typeface="+mn-ea"/>
                    <a:cs typeface="TH SarabunPSK" panose="020B0500040200020003" pitchFamily="34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'กราฟ 6 เดือน'!$F$208:$F$213</c:f>
              <c:strCache>
                <c:ptCount val="6"/>
                <c:pt idx="0">
                  <c:v>สำนักบริหารงานวิจัยและนวัตกรรมพระจอมเกล้าลาดกระบัง</c:v>
                </c:pt>
                <c:pt idx="1">
                  <c:v>สำนักงานบริหารทรัพย์สินและสำนักงานคลัง</c:v>
                </c:pt>
                <c:pt idx="2">
                  <c:v>สำนักงานบริหารทรัพยากรบุคคล</c:v>
                </c:pt>
                <c:pt idx="3">
                  <c:v>สำนักงานพัสดุ</c:v>
                </c:pt>
                <c:pt idx="4">
                  <c:v>สำนักงานสภาสถาบัน</c:v>
                </c:pt>
                <c:pt idx="5">
                  <c:v>สำนักบริการคอมพิวเตอร์</c:v>
                </c:pt>
              </c:strCache>
            </c:strRef>
          </c:cat>
          <c:val>
            <c:numRef>
              <c:f>'กราฟ 6 เดือน'!$H$208:$H$213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8E-4500-933B-3E0C5B5A438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8190703"/>
        <c:axId val="1116875343"/>
      </c:barChart>
      <c:catAx>
        <c:axId val="112819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defRPr>
            </a:pPr>
            <a:endParaRPr lang="th-TH"/>
          </a:p>
        </c:txPr>
        <c:crossAx val="1116875343"/>
        <c:crosses val="autoZero"/>
        <c:auto val="1"/>
        <c:lblAlgn val="ctr"/>
        <c:lblOffset val="100"/>
        <c:noMultiLvlLbl val="0"/>
      </c:catAx>
      <c:valAx>
        <c:axId val="111687534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819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>
              <a:lumMod val="85000"/>
              <a:lumOff val="15000"/>
            </a:schemeClr>
          </a:solidFill>
          <a:latin typeface="TH SarabunPSK" panose="020B0500040200020003" pitchFamily="34" charset="-34"/>
          <a:cs typeface="TH SarabunPSK" panose="020B0500040200020003" pitchFamily="34" charset="-34"/>
        </a:defRPr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0.75632</cdr:x>
      <cdr:y>0.47702</cdr:y>
    </cdr:from>
    <cdr:to>
      <cdr:x>0.90147</cdr:x>
      <cdr:y>0.60307</cdr:y>
    </cdr:to>
    <cdr:sp macro="" textlink="">
      <cdr:nvSpPr>
        <cdr:cNvPr id="3" name="สี่เหลี่ยมผืนผ้า 2">
          <a:extLst xmlns:a="http://schemas.openxmlformats.org/drawingml/2006/main">
            <a:ext uri="{FF2B5EF4-FFF2-40B4-BE49-F238E27FC236}">
              <a16:creationId xmlns:a16="http://schemas.microsoft.com/office/drawing/2014/main" id="{1BE7DC46-3B03-42F5-8B1F-28695F0F146B}"/>
            </a:ext>
          </a:extLst>
        </cdr:cNvPr>
        <cdr:cNvSpPr/>
      </cdr:nvSpPr>
      <cdr:spPr>
        <a:xfrm xmlns:a="http://schemas.openxmlformats.org/drawingml/2006/main">
          <a:off x="3195140" y="1596084"/>
          <a:ext cx="613199" cy="42175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75000"/>
          </a:schemeClr>
        </a:solidFill>
        <a:ln xmlns:a="http://schemas.openxmlformats.org/drawingml/2006/main" w="3175" cap="flat">
          <a:noFill/>
          <a:miter lim="400000"/>
        </a:ln>
        <a:effectLst xmlns:a="http://schemas.openxmlformats.org/drawingml/2006/main">
          <a:outerShdw blurRad="12700" dist="12700" dir="5400000" rotWithShape="0">
            <a:srgbClr val="000000">
              <a:alpha val="50000"/>
            </a:srgbClr>
          </a:outerShdw>
        </a:effectLst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overflow" horzOverflow="overflow" vert="horz" wrap="square" lIns="38100" tIns="38100" rIns="38100" bIns="38100" numCol="1" spcCol="38100" rtlCol="0" anchor="ctr">
          <a:spAutoFit/>
        </a:bodyPr>
        <a:lstStyle xmlns:a="http://schemas.openxmlformats.org/drawingml/2006/main"/>
        <a:p xmlns:a="http://schemas.openxmlformats.org/drawingml/2006/main">
          <a:endParaRPr lang="th-TH" dirty="0"/>
        </a:p>
      </cdr:txBody>
    </cdr:sp>
  </cdr:relSizeAnchor>
  <cdr:relSizeAnchor xmlns:cdr="http://schemas.openxmlformats.org/drawingml/2006/chartDrawing">
    <cdr:from>
      <cdr:x>0.6357</cdr:x>
      <cdr:y>0.88499</cdr:y>
    </cdr:from>
    <cdr:to>
      <cdr:x>1</cdr:x>
      <cdr:y>0.98158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id="{CA51F983-DBE8-4522-9C38-ED0E6E27FFFF}"/>
            </a:ext>
          </a:extLst>
        </cdr:cNvPr>
        <cdr:cNvSpPr txBox="1"/>
      </cdr:nvSpPr>
      <cdr:spPr>
        <a:xfrm xmlns:a="http://schemas.openxmlformats.org/drawingml/2006/main">
          <a:off x="2685571" y="2961129"/>
          <a:ext cx="1539017" cy="3231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38100" tIns="38100" rIns="38100" bIns="38100" numCol="1" spcCol="38100" rtlCol="0" anchor="ctr">
          <a:spAutoFit/>
        </a:bodyPr>
        <a:lstStyle xmlns:a="http://schemas.openxmlformats.org/drawingml/2006/main"/>
        <a:p xmlns:a="http://schemas.openxmlformats.org/drawingml/2006/main">
          <a:pPr marL="0" marR="0" indent="0" algn="ctr" defTabSz="8255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lang="th-TH" sz="1600" b="1" dirty="0">
              <a:solidFill>
                <a:schemeClr val="tx2"/>
              </a:solidFill>
              <a:latin typeface="TH SarabunPSK" panose="020B0500040200020003" pitchFamily="34" charset="-34"/>
              <a:ea typeface="+mj-ea"/>
              <a:cs typeface="TH SarabunPSK" panose="020B0500040200020003" pitchFamily="34" charset="-34"/>
              <a:sym typeface="Roboto Regular"/>
            </a:rPr>
            <a:t>งบพัฒนา</a:t>
          </a:r>
          <a:endParaRPr kumimoji="0" lang="th-TH" sz="1600" b="1" i="0" u="none" strike="noStrike" cap="none" spc="0" normalizeH="0" baseline="0" dirty="0">
            <a:ln>
              <a:noFill/>
            </a:ln>
            <a:solidFill>
              <a:schemeClr val="tx2"/>
            </a:solidFill>
            <a:effectLst/>
            <a:uFillTx/>
            <a:latin typeface="TH SarabunPSK" panose="020B0500040200020003" pitchFamily="34" charset="-34"/>
            <a:ea typeface="+mj-ea"/>
            <a:cs typeface="TH SarabunPSK" panose="020B0500040200020003" pitchFamily="34" charset="-34"/>
            <a:sym typeface="Roboto Regular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1"/>
            <a:ext cx="2944342" cy="497412"/>
          </a:xfrm>
          <a:prstGeom prst="rect">
            <a:avLst/>
          </a:prstGeom>
        </p:spPr>
        <p:txBody>
          <a:bodyPr vert="horz" lIns="90652" tIns="45325" rIns="90652" bIns="45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29274"/>
            <a:ext cx="2944342" cy="497411"/>
          </a:xfrm>
          <a:prstGeom prst="rect">
            <a:avLst/>
          </a:prstGeom>
        </p:spPr>
        <p:txBody>
          <a:bodyPr vert="horz" lIns="90652" tIns="45325" rIns="90652" bIns="45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1814" y="9429274"/>
            <a:ext cx="2944342" cy="497411"/>
          </a:xfrm>
          <a:prstGeom prst="rect">
            <a:avLst/>
          </a:prstGeom>
        </p:spPr>
        <p:txBody>
          <a:bodyPr vert="horz" lIns="90652" tIns="45325" rIns="90652" bIns="45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D779EEAB-FEF6-4B74-9BA3-37A4244A437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5874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1"/>
            <a:ext cx="2944342" cy="497412"/>
          </a:xfrm>
          <a:prstGeom prst="rect">
            <a:avLst/>
          </a:prstGeom>
        </p:spPr>
        <p:txBody>
          <a:bodyPr vert="horz" lIns="90652" tIns="45325" rIns="90652" bIns="453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1814" y="11"/>
            <a:ext cx="2944342" cy="497412"/>
          </a:xfrm>
          <a:prstGeom prst="rect">
            <a:avLst/>
          </a:prstGeom>
        </p:spPr>
        <p:txBody>
          <a:bodyPr vert="horz" lIns="90652" tIns="45325" rIns="90652" bIns="453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11B6ED7C-378C-41B4-B683-E14990A67886}" type="datetimeFigureOut">
              <a:rPr lang="th-TH"/>
              <a:pPr>
                <a:defRPr/>
              </a:pPr>
              <a:t>10/02/62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52" tIns="45325" rIns="90652" bIns="45325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466" y="4716952"/>
            <a:ext cx="5438748" cy="4465930"/>
          </a:xfrm>
          <a:prstGeom prst="rect">
            <a:avLst/>
          </a:prstGeom>
        </p:spPr>
        <p:txBody>
          <a:bodyPr vert="horz" lIns="90652" tIns="45325" rIns="90652" bIns="45325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29274"/>
            <a:ext cx="2944342" cy="497411"/>
          </a:xfrm>
          <a:prstGeom prst="rect">
            <a:avLst/>
          </a:prstGeom>
        </p:spPr>
        <p:txBody>
          <a:bodyPr vert="horz" lIns="90652" tIns="45325" rIns="90652" bIns="453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1814" y="9429274"/>
            <a:ext cx="2944342" cy="497411"/>
          </a:xfrm>
          <a:prstGeom prst="rect">
            <a:avLst/>
          </a:prstGeom>
        </p:spPr>
        <p:txBody>
          <a:bodyPr vert="horz" lIns="90652" tIns="45325" rIns="90652" bIns="453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latin typeface="+mn-lt"/>
                <a:cs typeface="+mn-cs"/>
              </a:defRPr>
            </a:lvl1pPr>
          </a:lstStyle>
          <a:p>
            <a:pPr>
              <a:defRPr/>
            </a:pPr>
            <a:fld id="{EF6167C1-6B26-4357-8251-04BC6D83C13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1590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83044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586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การประเมินระดับความเสี่ยงจะพิจารณาในด้านโอกาส(ที่จะเกิดเหตุการณ์เสี่ยง) และผลกระทบ(จากเหตุการณ์เสี่ยง)</a:t>
            </a:r>
          </a:p>
          <a:p>
            <a:r>
              <a:rPr lang="th-TH" dirty="0"/>
              <a:t>ความเสี่ยงที่ยอมรับไม่ได้ </a:t>
            </a:r>
            <a:r>
              <a:rPr lang="en-US" dirty="0"/>
              <a:t>= </a:t>
            </a:r>
            <a:r>
              <a:rPr lang="th-TH" dirty="0"/>
              <a:t>อยู่ในระดับสูงและสูงมาก</a:t>
            </a:r>
          </a:p>
          <a:p>
            <a:r>
              <a:rPr lang="th-TH" dirty="0"/>
              <a:t>ความเสี่ยงที่ยอมรับได้ </a:t>
            </a:r>
            <a:r>
              <a:rPr lang="en-US" dirty="0"/>
              <a:t>= </a:t>
            </a:r>
            <a:r>
              <a:rPr lang="th-TH" dirty="0"/>
              <a:t>ต่ำและปานกลาง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3119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0250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th-TH" sz="2000" b="1" dirty="0"/>
              <a:t>ในปีงบประมาณ 2562 จะวัดความสามารถในการหารายได้จาก สำนักงานบริหารทรัพย์สินเป็นหลัก </a:t>
            </a:r>
          </a:p>
          <a:p>
            <a:pPr marL="285750" indent="-285750">
              <a:buFontTx/>
              <a:buChar char="-"/>
            </a:pPr>
            <a:r>
              <a:rPr lang="th-TH" sz="2000" b="1" dirty="0"/>
              <a:t>สำนักงานคลังจะเน้นการกระจายความเสี่ยงในเงินคงคลังของสถาบัน โดยการกระจายเงินฝากในหลายสถาบันการเงิน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8274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และ...ถ้าหากรัฐบาลไม่สนับสนุนงบประมาณแล้ว เงินรายได้จะเพียงพอหรือไม่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?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8222D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  <a:sym typeface="Roboto Regular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6411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8710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7638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76950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7769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890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2686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3057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661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6756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8322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CGIA = 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หลักสูตรประกาศนียบัตรผู้ตรวจสอบภายในภาครัฐ </a:t>
            </a:r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63198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47362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9533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h-TH" sz="18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ดำเนินการต่อในปี 2562</a:t>
            </a: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1984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18956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1335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07760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46762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45924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กระประเมินระดับความเสี่ยงจะพิจารณาในด้านโอกาส(ที่จะเกิดเหตุการณ์เสี่ยง) และผลกระทบ(จากเหตุการณ์เสี่ยง)</a:t>
            </a:r>
          </a:p>
          <a:p>
            <a:r>
              <a:rPr lang="th-TH" dirty="0"/>
              <a:t>ความเสี่ยงที่ยอมรับไม่ได้ </a:t>
            </a:r>
            <a:r>
              <a:rPr lang="en-US" dirty="0"/>
              <a:t>= </a:t>
            </a:r>
            <a:r>
              <a:rPr lang="th-TH" dirty="0"/>
              <a:t>อยู่ในระดับสูงและสูงมาก</a:t>
            </a:r>
          </a:p>
          <a:p>
            <a:r>
              <a:rPr lang="th-TH" dirty="0"/>
              <a:t>ความเสี่ยงที่ยอมรับได้ </a:t>
            </a:r>
            <a:r>
              <a:rPr lang="en-US" dirty="0"/>
              <a:t>= </a:t>
            </a:r>
            <a:r>
              <a:rPr lang="th-TH" dirty="0"/>
              <a:t>ต่ำและปานกลาง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43491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09165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79767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1911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กระประเมินระดับความเสี่ยงจะพิจารณาในด้านโอกาส(ที่จะเกิดเหตุการณ์เสี่ยง) และผลกระทบ(จากเหตุการณ์เสี่ยง)</a:t>
            </a:r>
          </a:p>
          <a:p>
            <a:r>
              <a:rPr lang="th-TH" dirty="0"/>
              <a:t>ความเสี่ยงที่ยอมรับไม่ได้ </a:t>
            </a:r>
            <a:r>
              <a:rPr lang="en-US" dirty="0"/>
              <a:t>= </a:t>
            </a:r>
            <a:r>
              <a:rPr lang="th-TH" dirty="0"/>
              <a:t>อยู่ในระดับสูงและสูงมาก</a:t>
            </a:r>
          </a:p>
          <a:p>
            <a:r>
              <a:rPr lang="th-TH" dirty="0"/>
              <a:t>ความเสี่ยงที่ยอมรับได้ </a:t>
            </a:r>
            <a:r>
              <a:rPr lang="en-US" dirty="0"/>
              <a:t>= </a:t>
            </a:r>
            <a:r>
              <a:rPr lang="th-TH" dirty="0"/>
              <a:t>ต่ำและปานกลาง</a:t>
            </a: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67946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กระประเมินระดับความเสี่ยงจะพิจารณาในด้านโอกาส(ที่จะเกิดเหตุการณ์เสี่ยง) และผลกระทบ(จากเหตุการณ์เสี่ยง)</a:t>
            </a:r>
          </a:p>
          <a:p>
            <a:r>
              <a:rPr lang="th-TH" dirty="0"/>
              <a:t>ความเสี่ยงที่ยอมรับไม่ได้ </a:t>
            </a:r>
            <a:r>
              <a:rPr lang="en-US" dirty="0"/>
              <a:t>= </a:t>
            </a:r>
            <a:r>
              <a:rPr lang="th-TH" dirty="0"/>
              <a:t>อยู่ในระดับสูงและสูงมาก</a:t>
            </a:r>
          </a:p>
          <a:p>
            <a:r>
              <a:rPr lang="th-TH" dirty="0"/>
              <a:t>ความเสี่ยงที่ยอมรับได้ </a:t>
            </a:r>
            <a:r>
              <a:rPr lang="en-US" dirty="0"/>
              <a:t>= </a:t>
            </a:r>
            <a:r>
              <a:rPr lang="th-TH" dirty="0"/>
              <a:t>ต่ำและปานกลาง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6013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277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908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tabLst>
                <a:tab pos="2962275" algn="l"/>
              </a:tabLst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หลักสูตรที่รับน.ศ.ได้ไม่ถึง 85% ของแผนที่กำหนด 3 ปีติดต่อกันต้องพิจารณาปิดหลักสูตรยกเว้นหลักสูตรนานาชาติ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2962275" algn="l"/>
              </a:tabLst>
            </a:pP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2962275" algn="l"/>
              </a:tabLst>
            </a:pP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แผนการรับนักศึกษาจะยึดจากแผนที่ระบุไว้ใน </a:t>
            </a:r>
            <a:r>
              <a:rPr lang="th-TH" sz="1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มค</a:t>
            </a:r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อ. 2 เป็นหลัก ถ้าจะมีการปรับแผนการรับจะต้องปรับใน มคอ.2 เท่านั้น โดยต้องมีการสำรวจความต้องการของภาคอุตสาหกรรม และความต้องการของผู้เรียนใหม่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2962275" algn="l"/>
              </a:tabLst>
            </a:pP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414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502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9552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6167C1-6B26-4357-8251-04BC6D83C132}" type="slidenum">
              <a:rPr lang="th-TH" smtClean="0"/>
              <a:pPr>
                <a:defRPr/>
              </a:pPr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6411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te2max.pro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1"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F500A9E0-82FB-4181-BAB5-58EA550E0A4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FE450-94B5-4DDF-A61D-7A672066383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6C94-F926-4C70-A022-934EE4F160A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1415356" y="420319"/>
            <a:ext cx="6164118" cy="446485"/>
          </a:xfrm>
          <a:prstGeom prst="rect">
            <a:avLst/>
          </a:prstGeom>
        </p:spPr>
        <p:txBody>
          <a:bodyPr anchor="t"/>
          <a:lstStyle>
            <a:lvl1pPr algn="ctr">
              <a:defRPr sz="3150">
                <a:solidFill>
                  <a:srgbClr val="282828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TH SarabunPSK" panose="020B0500040200020003" pitchFamily="34" charset="-34"/>
                <a:sym typeface="Roboto Bold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sz="half" idx="1"/>
          </p:nvPr>
        </p:nvSpPr>
        <p:spPr>
          <a:xfrm>
            <a:off x="1811593" y="1176668"/>
            <a:ext cx="5689345" cy="2632235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/>
            </a:lvl1pPr>
            <a:lvl2pPr marL="0" indent="85723">
              <a:spcBef>
                <a:spcPts val="0"/>
              </a:spcBef>
              <a:buSzTx/>
              <a:buNone/>
              <a:defRPr/>
            </a:lvl2pPr>
            <a:lvl3pPr marL="0" indent="171446">
              <a:spcBef>
                <a:spcPts val="0"/>
              </a:spcBef>
              <a:buSzTx/>
              <a:buNone/>
              <a:defRPr/>
            </a:lvl3pPr>
            <a:lvl4pPr marL="0" indent="257169">
              <a:spcBef>
                <a:spcPts val="0"/>
              </a:spcBef>
              <a:buSzTx/>
              <a:buNone/>
              <a:defRPr/>
            </a:lvl4pPr>
            <a:lvl5pPr marL="0" indent="342891">
              <a:spcBef>
                <a:spcPts val="0"/>
              </a:spcBef>
              <a:buSzTx/>
              <a:buNone/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grpSp>
        <p:nvGrpSpPr>
          <p:cNvPr id="2" name="Group 33"/>
          <p:cNvGrpSpPr/>
          <p:nvPr/>
        </p:nvGrpSpPr>
        <p:grpSpPr>
          <a:xfrm>
            <a:off x="347444" y="4491814"/>
            <a:ext cx="3412238" cy="449344"/>
            <a:chOff x="0" y="-109132"/>
            <a:chExt cx="9099299" cy="1198246"/>
          </a:xfrm>
        </p:grpSpPr>
        <p:sp>
          <p:nvSpPr>
            <p:cNvPr id="20" name="Shape 20"/>
            <p:cNvSpPr/>
            <p:nvPr/>
          </p:nvSpPr>
          <p:spPr>
            <a:xfrm>
              <a:off x="994592" y="-109132"/>
              <a:ext cx="2312597" cy="75404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 defTabSz="1160859">
                <a:defRPr>
                  <a:solidFill>
                    <a:srgbClr val="282828"/>
                  </a:solidFill>
                  <a:hlinkClick r:id="" action="ppaction://noaction"/>
                </a:defRPr>
              </a:lvl1pPr>
            </a:lstStyle>
            <a:p>
              <a:r>
                <a:rPr sz="900" dirty="0">
                  <a:latin typeface="TH SarabunPSK" panose="020B0500040200020003" pitchFamily="34" charset="-34"/>
                  <a:cs typeface="TH SarabunPSK" panose="020B0500040200020003" pitchFamily="34" charset="-34"/>
                  <a:hlinkClick r:id="rId2"/>
                </a:rPr>
                <a:t>WWW.SITE2MAX.PRO</a:t>
              </a:r>
            </a:p>
          </p:txBody>
        </p:sp>
        <p:sp>
          <p:nvSpPr>
            <p:cNvPr id="21" name="Shape 21"/>
            <p:cNvSpPr/>
            <p:nvPr/>
          </p:nvSpPr>
          <p:spPr>
            <a:xfrm>
              <a:off x="990632" y="335066"/>
              <a:ext cx="8108667" cy="754048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71437" tIns="71437" rIns="71437" bIns="71437" numCol="1" anchor="ctr">
              <a:spAutoFit/>
            </a:bodyPr>
            <a:lstStyle>
              <a:lvl1pPr defTabSz="1160859"/>
            </a:lstStyle>
            <a:p>
              <a:r>
                <a:rPr sz="9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Free PowerPoint &amp; </a:t>
              </a:r>
              <a:r>
                <a:rPr sz="9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KeyNote</a:t>
              </a:r>
              <a:r>
                <a:rPr sz="9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Templates</a:t>
              </a:r>
            </a:p>
          </p:txBody>
        </p:sp>
        <p:grpSp>
          <p:nvGrpSpPr>
            <p:cNvPr id="3" name="Group 32"/>
            <p:cNvGrpSpPr/>
            <p:nvPr/>
          </p:nvGrpSpPr>
          <p:grpSpPr>
            <a:xfrm>
              <a:off x="0" y="145942"/>
              <a:ext cx="831322" cy="715301"/>
              <a:chOff x="0" y="0"/>
              <a:chExt cx="831321" cy="715299"/>
            </a:xfrm>
          </p:grpSpPr>
          <p:sp>
            <p:nvSpPr>
              <p:cNvPr id="22" name="Shape 22"/>
              <p:cNvSpPr/>
              <p:nvPr/>
            </p:nvSpPr>
            <p:spPr>
              <a:xfrm>
                <a:off x="2100" y="0"/>
                <a:ext cx="221235" cy="214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76" y="20289"/>
                    </a:moveTo>
                    <a:lnTo>
                      <a:pt x="0" y="1360"/>
                    </a:lnTo>
                    <a:cubicBezTo>
                      <a:pt x="-10" y="1007"/>
                      <a:pt x="120" y="664"/>
                      <a:pt x="360" y="410"/>
                    </a:cubicBezTo>
                    <a:cubicBezTo>
                      <a:pt x="733" y="16"/>
                      <a:pt x="1302" y="-107"/>
                      <a:pt x="1798" y="98"/>
                    </a:cubicBezTo>
                    <a:lnTo>
                      <a:pt x="20652" y="7385"/>
                    </a:lnTo>
                    <a:cubicBezTo>
                      <a:pt x="20896" y="7491"/>
                      <a:pt x="21105" y="7652"/>
                      <a:pt x="21269" y="7853"/>
                    </a:cubicBezTo>
                    <a:cubicBezTo>
                      <a:pt x="21398" y="8010"/>
                      <a:pt x="21500" y="8195"/>
                      <a:pt x="21541" y="8404"/>
                    </a:cubicBezTo>
                    <a:cubicBezTo>
                      <a:pt x="21590" y="8654"/>
                      <a:pt x="21546" y="8905"/>
                      <a:pt x="21446" y="9124"/>
                    </a:cubicBezTo>
                    <a:cubicBezTo>
                      <a:pt x="21331" y="9377"/>
                      <a:pt x="21139" y="9593"/>
                      <a:pt x="20887" y="9735"/>
                    </a:cubicBezTo>
                    <a:lnTo>
                      <a:pt x="1482" y="21324"/>
                    </a:lnTo>
                    <a:cubicBezTo>
                      <a:pt x="1182" y="21493"/>
                      <a:pt x="817" y="21484"/>
                      <a:pt x="525" y="21302"/>
                    </a:cubicBezTo>
                    <a:cubicBezTo>
                      <a:pt x="187" y="21090"/>
                      <a:pt x="9" y="20689"/>
                      <a:pt x="76" y="202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 defTabSz="435311">
                  <a:defRPr sz="4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50"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1643" y="244361"/>
                <a:ext cx="180172" cy="142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14" y="12680"/>
                    </a:moveTo>
                    <a:lnTo>
                      <a:pt x="14" y="19280"/>
                    </a:lnTo>
                    <a:cubicBezTo>
                      <a:pt x="-42" y="19719"/>
                      <a:pt x="74" y="20165"/>
                      <a:pt x="324" y="20481"/>
                    </a:cubicBezTo>
                    <a:cubicBezTo>
                      <a:pt x="757" y="21028"/>
                      <a:pt x="1418" y="21061"/>
                      <a:pt x="2007" y="20838"/>
                    </a:cubicBezTo>
                    <a:cubicBezTo>
                      <a:pt x="2230" y="20754"/>
                      <a:pt x="2445" y="20636"/>
                      <a:pt x="2647" y="20485"/>
                    </a:cubicBezTo>
                    <a:lnTo>
                      <a:pt x="19339" y="8413"/>
                    </a:lnTo>
                    <a:cubicBezTo>
                      <a:pt x="21016" y="7110"/>
                      <a:pt x="21558" y="4359"/>
                      <a:pt x="20559" y="2221"/>
                    </a:cubicBezTo>
                    <a:cubicBezTo>
                      <a:pt x="19637" y="250"/>
                      <a:pt x="17688" y="-539"/>
                      <a:pt x="16025" y="386"/>
                    </a:cubicBezTo>
                    <a:lnTo>
                      <a:pt x="710" y="11183"/>
                    </a:lnTo>
                    <a:cubicBezTo>
                      <a:pt x="471" y="11359"/>
                      <a:pt x="279" y="11620"/>
                      <a:pt x="157" y="11932"/>
                    </a:cubicBezTo>
                    <a:cubicBezTo>
                      <a:pt x="66" y="12165"/>
                      <a:pt x="17" y="12421"/>
                      <a:pt x="14" y="12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 defTabSz="435311">
                  <a:defRPr sz="4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50"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0" y="321821"/>
                <a:ext cx="415425" cy="39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471" y="7906"/>
                    </a:moveTo>
                    <a:lnTo>
                      <a:pt x="13581" y="457"/>
                    </a:lnTo>
                    <a:cubicBezTo>
                      <a:pt x="15392" y="-487"/>
                      <a:pt x="17599" y="70"/>
                      <a:pt x="18783" y="1769"/>
                    </a:cubicBezTo>
                    <a:cubicBezTo>
                      <a:pt x="20248" y="3871"/>
                      <a:pt x="19645" y="6818"/>
                      <a:pt x="17481" y="8128"/>
                    </a:cubicBezTo>
                    <a:lnTo>
                      <a:pt x="12198" y="11071"/>
                    </a:lnTo>
                    <a:cubicBezTo>
                      <a:pt x="11994" y="11210"/>
                      <a:pt x="11865" y="11441"/>
                      <a:pt x="11851" y="11693"/>
                    </a:cubicBezTo>
                    <a:cubicBezTo>
                      <a:pt x="11835" y="11962"/>
                      <a:pt x="11951" y="12221"/>
                      <a:pt x="12160" y="12383"/>
                    </a:cubicBezTo>
                    <a:lnTo>
                      <a:pt x="19975" y="16959"/>
                    </a:lnTo>
                    <a:cubicBezTo>
                      <a:pt x="20263" y="17139"/>
                      <a:pt x="20576" y="17273"/>
                      <a:pt x="20903" y="17355"/>
                    </a:cubicBezTo>
                    <a:cubicBezTo>
                      <a:pt x="21128" y="17412"/>
                      <a:pt x="21358" y="17444"/>
                      <a:pt x="21590" y="17451"/>
                    </a:cubicBezTo>
                    <a:lnTo>
                      <a:pt x="21590" y="21105"/>
                    </a:lnTo>
                    <a:cubicBezTo>
                      <a:pt x="21408" y="21113"/>
                      <a:pt x="21226" y="21099"/>
                      <a:pt x="21048" y="21063"/>
                    </a:cubicBezTo>
                    <a:cubicBezTo>
                      <a:pt x="20857" y="21025"/>
                      <a:pt x="20672" y="20963"/>
                      <a:pt x="20492" y="20889"/>
                    </a:cubicBezTo>
                    <a:cubicBezTo>
                      <a:pt x="20290" y="20804"/>
                      <a:pt x="20093" y="20703"/>
                      <a:pt x="19905" y="20586"/>
                    </a:cubicBezTo>
                    <a:lnTo>
                      <a:pt x="421" y="9395"/>
                    </a:lnTo>
                    <a:cubicBezTo>
                      <a:pt x="169" y="9255"/>
                      <a:pt x="9" y="8988"/>
                      <a:pt x="0" y="8693"/>
                    </a:cubicBezTo>
                    <a:cubicBezTo>
                      <a:pt x="-10" y="8357"/>
                      <a:pt x="175" y="8047"/>
                      <a:pt x="471" y="79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 defTabSz="435311">
                  <a:defRPr sz="4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50"/>
              </a:p>
            </p:txBody>
          </p:sp>
          <p:sp>
            <p:nvSpPr>
              <p:cNvPr id="25" name="Shape 25"/>
              <p:cNvSpPr/>
              <p:nvPr/>
            </p:nvSpPr>
            <p:spPr>
              <a:xfrm>
                <a:off x="265845" y="368890"/>
                <a:ext cx="63441" cy="63441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 defTabSz="435311"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50"/>
              </a:p>
            </p:txBody>
          </p:sp>
          <p:sp>
            <p:nvSpPr>
              <p:cNvPr id="26" name="Shape 26"/>
              <p:cNvSpPr/>
              <p:nvPr/>
            </p:nvSpPr>
            <p:spPr>
              <a:xfrm>
                <a:off x="292268" y="79225"/>
                <a:ext cx="243322" cy="71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0" h="21513" extrusionOk="0">
                    <a:moveTo>
                      <a:pt x="675" y="0"/>
                    </a:moveTo>
                    <a:cubicBezTo>
                      <a:pt x="421" y="21"/>
                      <a:pt x="190" y="524"/>
                      <a:pt x="77" y="1306"/>
                    </a:cubicBezTo>
                    <a:cubicBezTo>
                      <a:pt x="-114" y="2623"/>
                      <a:pt x="64" y="4217"/>
                      <a:pt x="462" y="4762"/>
                    </a:cubicBezTo>
                    <a:lnTo>
                      <a:pt x="9181" y="20142"/>
                    </a:lnTo>
                    <a:cubicBezTo>
                      <a:pt x="9676" y="21045"/>
                      <a:pt x="10229" y="21516"/>
                      <a:pt x="10790" y="21513"/>
                    </a:cubicBezTo>
                    <a:cubicBezTo>
                      <a:pt x="11347" y="21509"/>
                      <a:pt x="11895" y="21039"/>
                      <a:pt x="12387" y="20142"/>
                    </a:cubicBezTo>
                    <a:lnTo>
                      <a:pt x="20939" y="4999"/>
                    </a:lnTo>
                    <a:cubicBezTo>
                      <a:pt x="21290" y="4534"/>
                      <a:pt x="21486" y="3254"/>
                      <a:pt x="21399" y="2003"/>
                    </a:cubicBezTo>
                    <a:cubicBezTo>
                      <a:pt x="21313" y="755"/>
                      <a:pt x="20971" y="-84"/>
                      <a:pt x="20598" y="36"/>
                    </a:cubicBezTo>
                    <a:lnTo>
                      <a:pt x="67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 defTabSz="435311">
                  <a:defRPr sz="4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50"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359446" y="552120"/>
                <a:ext cx="110394" cy="44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1540" extrusionOk="0">
                    <a:moveTo>
                      <a:pt x="1655" y="0"/>
                    </a:moveTo>
                    <a:lnTo>
                      <a:pt x="19650" y="0"/>
                    </a:lnTo>
                    <a:cubicBezTo>
                      <a:pt x="20512" y="239"/>
                      <a:pt x="21199" y="1904"/>
                      <a:pt x="21313" y="4037"/>
                    </a:cubicBezTo>
                    <a:cubicBezTo>
                      <a:pt x="21412" y="5877"/>
                      <a:pt x="21056" y="7685"/>
                      <a:pt x="20410" y="8623"/>
                    </a:cubicBezTo>
                    <a:lnTo>
                      <a:pt x="12944" y="20137"/>
                    </a:lnTo>
                    <a:cubicBezTo>
                      <a:pt x="12358" y="20996"/>
                      <a:pt x="11696" y="21476"/>
                      <a:pt x="11016" y="21534"/>
                    </a:cubicBezTo>
                    <a:cubicBezTo>
                      <a:pt x="10241" y="21600"/>
                      <a:pt x="9474" y="21115"/>
                      <a:pt x="8806" y="20137"/>
                    </a:cubicBezTo>
                    <a:lnTo>
                      <a:pt x="959" y="8655"/>
                    </a:lnTo>
                    <a:cubicBezTo>
                      <a:pt x="174" y="7554"/>
                      <a:pt x="-188" y="5229"/>
                      <a:pt x="96" y="3106"/>
                    </a:cubicBezTo>
                    <a:cubicBezTo>
                      <a:pt x="324" y="1400"/>
                      <a:pt x="934" y="184"/>
                      <a:pt x="1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 defTabSz="435311">
                  <a:defRPr sz="4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50"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650146" y="244355"/>
                <a:ext cx="180171" cy="1425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9" h="20967" extrusionOk="0">
                    <a:moveTo>
                      <a:pt x="21045" y="12680"/>
                    </a:moveTo>
                    <a:lnTo>
                      <a:pt x="21045" y="19280"/>
                    </a:lnTo>
                    <a:cubicBezTo>
                      <a:pt x="21101" y="19719"/>
                      <a:pt x="20985" y="20165"/>
                      <a:pt x="20735" y="20481"/>
                    </a:cubicBezTo>
                    <a:cubicBezTo>
                      <a:pt x="20302" y="21028"/>
                      <a:pt x="19641" y="21061"/>
                      <a:pt x="19052" y="20838"/>
                    </a:cubicBezTo>
                    <a:cubicBezTo>
                      <a:pt x="18829" y="20754"/>
                      <a:pt x="18614" y="20636"/>
                      <a:pt x="18412" y="20485"/>
                    </a:cubicBezTo>
                    <a:lnTo>
                      <a:pt x="1720" y="8413"/>
                    </a:lnTo>
                    <a:cubicBezTo>
                      <a:pt x="43" y="7110"/>
                      <a:pt x="-499" y="4359"/>
                      <a:pt x="500" y="2221"/>
                    </a:cubicBezTo>
                    <a:cubicBezTo>
                      <a:pt x="1422" y="250"/>
                      <a:pt x="3371" y="-539"/>
                      <a:pt x="5034" y="386"/>
                    </a:cubicBezTo>
                    <a:lnTo>
                      <a:pt x="20349" y="11183"/>
                    </a:lnTo>
                    <a:cubicBezTo>
                      <a:pt x="20588" y="11359"/>
                      <a:pt x="20780" y="11620"/>
                      <a:pt x="20902" y="11932"/>
                    </a:cubicBezTo>
                    <a:cubicBezTo>
                      <a:pt x="20993" y="12165"/>
                      <a:pt x="21042" y="12421"/>
                      <a:pt x="21045" y="12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 defTabSz="435311">
                  <a:defRPr sz="4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50"/>
              </a:p>
            </p:txBody>
          </p:sp>
          <p:sp>
            <p:nvSpPr>
              <p:cNvPr id="29" name="Shape 29"/>
              <p:cNvSpPr/>
              <p:nvPr/>
            </p:nvSpPr>
            <p:spPr>
              <a:xfrm>
                <a:off x="610086" y="-1"/>
                <a:ext cx="221236" cy="214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1" h="21445" extrusionOk="0">
                    <a:moveTo>
                      <a:pt x="21485" y="20289"/>
                    </a:moveTo>
                    <a:lnTo>
                      <a:pt x="21561" y="1360"/>
                    </a:lnTo>
                    <a:cubicBezTo>
                      <a:pt x="21571" y="1007"/>
                      <a:pt x="21441" y="664"/>
                      <a:pt x="21201" y="410"/>
                    </a:cubicBezTo>
                    <a:cubicBezTo>
                      <a:pt x="20828" y="16"/>
                      <a:pt x="20259" y="-107"/>
                      <a:pt x="19763" y="98"/>
                    </a:cubicBezTo>
                    <a:lnTo>
                      <a:pt x="909" y="7385"/>
                    </a:lnTo>
                    <a:cubicBezTo>
                      <a:pt x="665" y="7491"/>
                      <a:pt x="456" y="7652"/>
                      <a:pt x="292" y="7853"/>
                    </a:cubicBezTo>
                    <a:cubicBezTo>
                      <a:pt x="163" y="8010"/>
                      <a:pt x="61" y="8195"/>
                      <a:pt x="20" y="8404"/>
                    </a:cubicBezTo>
                    <a:cubicBezTo>
                      <a:pt x="-29" y="8654"/>
                      <a:pt x="15" y="8905"/>
                      <a:pt x="115" y="9124"/>
                    </a:cubicBezTo>
                    <a:cubicBezTo>
                      <a:pt x="230" y="9377"/>
                      <a:pt x="422" y="9593"/>
                      <a:pt x="674" y="9735"/>
                    </a:cubicBezTo>
                    <a:lnTo>
                      <a:pt x="20079" y="21324"/>
                    </a:lnTo>
                    <a:cubicBezTo>
                      <a:pt x="20379" y="21493"/>
                      <a:pt x="20744" y="21484"/>
                      <a:pt x="21036" y="21302"/>
                    </a:cubicBezTo>
                    <a:cubicBezTo>
                      <a:pt x="21374" y="21090"/>
                      <a:pt x="21552" y="20689"/>
                      <a:pt x="21485" y="2028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 defTabSz="435311">
                  <a:defRPr sz="4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50"/>
              </a:p>
            </p:txBody>
          </p:sp>
          <p:sp>
            <p:nvSpPr>
              <p:cNvPr id="30" name="Shape 30"/>
              <p:cNvSpPr/>
              <p:nvPr/>
            </p:nvSpPr>
            <p:spPr>
              <a:xfrm>
                <a:off x="412861" y="321819"/>
                <a:ext cx="415425" cy="393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0" h="21107" extrusionOk="0">
                    <a:moveTo>
                      <a:pt x="21119" y="7906"/>
                    </a:moveTo>
                    <a:lnTo>
                      <a:pt x="8009" y="457"/>
                    </a:lnTo>
                    <a:cubicBezTo>
                      <a:pt x="6198" y="-487"/>
                      <a:pt x="3991" y="70"/>
                      <a:pt x="2807" y="1769"/>
                    </a:cubicBezTo>
                    <a:cubicBezTo>
                      <a:pt x="1342" y="3871"/>
                      <a:pt x="1945" y="6818"/>
                      <a:pt x="4109" y="8128"/>
                    </a:cubicBezTo>
                    <a:lnTo>
                      <a:pt x="9392" y="11071"/>
                    </a:lnTo>
                    <a:cubicBezTo>
                      <a:pt x="9596" y="11210"/>
                      <a:pt x="9725" y="11441"/>
                      <a:pt x="9739" y="11693"/>
                    </a:cubicBezTo>
                    <a:cubicBezTo>
                      <a:pt x="9755" y="11962"/>
                      <a:pt x="9639" y="12221"/>
                      <a:pt x="9430" y="12383"/>
                    </a:cubicBezTo>
                    <a:lnTo>
                      <a:pt x="1615" y="16959"/>
                    </a:lnTo>
                    <a:cubicBezTo>
                      <a:pt x="1327" y="17139"/>
                      <a:pt x="1014" y="17273"/>
                      <a:pt x="687" y="17355"/>
                    </a:cubicBezTo>
                    <a:cubicBezTo>
                      <a:pt x="462" y="17412"/>
                      <a:pt x="232" y="17444"/>
                      <a:pt x="0" y="17451"/>
                    </a:cubicBezTo>
                    <a:lnTo>
                      <a:pt x="0" y="21105"/>
                    </a:lnTo>
                    <a:cubicBezTo>
                      <a:pt x="182" y="21113"/>
                      <a:pt x="364" y="21099"/>
                      <a:pt x="542" y="21063"/>
                    </a:cubicBezTo>
                    <a:cubicBezTo>
                      <a:pt x="733" y="21025"/>
                      <a:pt x="918" y="20963"/>
                      <a:pt x="1098" y="20889"/>
                    </a:cubicBezTo>
                    <a:cubicBezTo>
                      <a:pt x="1300" y="20804"/>
                      <a:pt x="1497" y="20703"/>
                      <a:pt x="1685" y="20586"/>
                    </a:cubicBezTo>
                    <a:lnTo>
                      <a:pt x="21169" y="9395"/>
                    </a:lnTo>
                    <a:cubicBezTo>
                      <a:pt x="21421" y="9255"/>
                      <a:pt x="21581" y="8988"/>
                      <a:pt x="21590" y="8693"/>
                    </a:cubicBezTo>
                    <a:cubicBezTo>
                      <a:pt x="21600" y="8357"/>
                      <a:pt x="21415" y="8047"/>
                      <a:pt x="21119" y="790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 defTabSz="435311">
                  <a:defRPr sz="44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50"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499005" y="368890"/>
                <a:ext cx="63442" cy="63441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algn="ctr" defTabSz="435311"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650"/>
              </a:p>
            </p:txBody>
          </p:sp>
        </p:grpSp>
      </p:grpSp>
      <p:sp>
        <p:nvSpPr>
          <p:cNvPr id="34" name="Shape 34"/>
          <p:cNvSpPr/>
          <p:nvPr/>
        </p:nvSpPr>
        <p:spPr>
          <a:xfrm>
            <a:off x="8643938" y="4567943"/>
            <a:ext cx="509908" cy="297087"/>
          </a:xfrm>
          <a:prstGeom prst="rect">
            <a:avLst/>
          </a:prstGeom>
          <a:solidFill>
            <a:schemeClr val="accent1"/>
          </a:solidFill>
          <a:ln w="3175">
            <a:miter lim="400000"/>
          </a:ln>
        </p:spPr>
        <p:txBody>
          <a:bodyPr lIns="14288" tIns="14288" rIns="14288" bIns="14288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25"/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xfrm>
            <a:off x="8732268" y="4621830"/>
            <a:ext cx="16511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CB4B4D-7CA3-9044-876B-883B54F8677D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43346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7112-4B39-40A5-89F0-FAF7185A8F8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D633-71DB-485B-863F-8C488BB717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DCB4A-2269-4C37-A18B-744CC69CE22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0DAE2-F187-40B5-AB26-97600F3E63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C8771-6B77-4E6F-ADC0-18E6460CB69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47F97-4565-41BF-B470-10020253A5C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DCA2C-3299-4D77-B609-8422ABDA9D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2BCBA-0604-4313-9004-A76BDF2B342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00813" y="47684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cs typeface="TH SarabunPSK" pitchFamily="34" charset="-34"/>
              </a:defRPr>
            </a:lvl1pPr>
          </a:lstStyle>
          <a:p>
            <a:pPr>
              <a:defRPr/>
            </a:pPr>
            <a:fld id="{DA8B7DDB-D87E-49E1-B941-AA9682D695C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gi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6A4B26A-9446-4B63-AB12-AC080B70B94A}"/>
              </a:ext>
            </a:extLst>
          </p:cNvPr>
          <p:cNvSpPr txBox="1"/>
          <p:nvPr/>
        </p:nvSpPr>
        <p:spPr>
          <a:xfrm>
            <a:off x="189765" y="614803"/>
            <a:ext cx="902586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สรุปผลการบริหารความเสี่ยงประจำปีงบประมาณ 2561</a:t>
            </a:r>
          </a:p>
          <a:p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(Risk Management FY2018)</a:t>
            </a:r>
            <a:endParaRPr lang="th-TH" sz="4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8" name="Group 47">
            <a:extLst>
              <a:ext uri="{FF2B5EF4-FFF2-40B4-BE49-F238E27FC236}">
                <a16:creationId xmlns:a16="http://schemas.microsoft.com/office/drawing/2014/main" id="{23BAC432-442C-4DFE-B6D4-907C46D10ABF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59" name="Group 48">
              <a:extLst>
                <a:ext uri="{FF2B5EF4-FFF2-40B4-BE49-F238E27FC236}">
                  <a16:creationId xmlns:a16="http://schemas.microsoft.com/office/drawing/2014/main" id="{2ECAFF42-B432-464D-A472-ED3FAF4CA193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68" name="Right Triangle 36">
                <a:extLst>
                  <a:ext uri="{FF2B5EF4-FFF2-40B4-BE49-F238E27FC236}">
                    <a16:creationId xmlns:a16="http://schemas.microsoft.com/office/drawing/2014/main" id="{099A9624-AE33-435B-8904-4AD4DF12C2A4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9" name="Rectangle 37">
                <a:extLst>
                  <a:ext uri="{FF2B5EF4-FFF2-40B4-BE49-F238E27FC236}">
                    <a16:creationId xmlns:a16="http://schemas.microsoft.com/office/drawing/2014/main" id="{F5795189-0A62-4D0F-A743-00301F854119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60" name="Group 49">
              <a:extLst>
                <a:ext uri="{FF2B5EF4-FFF2-40B4-BE49-F238E27FC236}">
                  <a16:creationId xmlns:a16="http://schemas.microsoft.com/office/drawing/2014/main" id="{08DB07A7-ED34-4E63-97BF-6C03D3B82AAE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66" name="Right Triangle 34">
                <a:extLst>
                  <a:ext uri="{FF2B5EF4-FFF2-40B4-BE49-F238E27FC236}">
                    <a16:creationId xmlns:a16="http://schemas.microsoft.com/office/drawing/2014/main" id="{371B1454-4A38-42A3-80B5-A8A93AB72121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7" name="Rectangle 35">
                <a:extLst>
                  <a:ext uri="{FF2B5EF4-FFF2-40B4-BE49-F238E27FC236}">
                    <a16:creationId xmlns:a16="http://schemas.microsoft.com/office/drawing/2014/main" id="{2FEE1565-81E1-4442-91E5-8C1C17B34F7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61" name="Rectangle 28">
              <a:extLst>
                <a:ext uri="{FF2B5EF4-FFF2-40B4-BE49-F238E27FC236}">
                  <a16:creationId xmlns:a16="http://schemas.microsoft.com/office/drawing/2014/main" id="{08D8BDD3-D3AF-4879-B3E8-75806D5AE76A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62" name="Group 52">
              <a:extLst>
                <a:ext uri="{FF2B5EF4-FFF2-40B4-BE49-F238E27FC236}">
                  <a16:creationId xmlns:a16="http://schemas.microsoft.com/office/drawing/2014/main" id="{B25B82FF-4EB9-4660-BA60-27FFFFF4EB17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64" name="Right Triangle 32">
                <a:extLst>
                  <a:ext uri="{FF2B5EF4-FFF2-40B4-BE49-F238E27FC236}">
                    <a16:creationId xmlns:a16="http://schemas.microsoft.com/office/drawing/2014/main" id="{AED71609-979F-4F84-BBF5-23C58BC38921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5" name="Rectangle 33">
                <a:extLst>
                  <a:ext uri="{FF2B5EF4-FFF2-40B4-BE49-F238E27FC236}">
                    <a16:creationId xmlns:a16="http://schemas.microsoft.com/office/drawing/2014/main" id="{7800D960-4065-4A00-B13E-251C17A5DFFF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63" name="Picture 2" descr="D:\KMITL_KAMOL\Projects\OSM\KMITL_LOGO.gif">
              <a:extLst>
                <a:ext uri="{FF2B5EF4-FFF2-40B4-BE49-F238E27FC236}">
                  <a16:creationId xmlns:a16="http://schemas.microsoft.com/office/drawing/2014/main" id="{7CF28273-588C-4B9E-BE88-8CBB9F3FB2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Slide Number Placeholder 26">
            <a:extLst>
              <a:ext uri="{FF2B5EF4-FFF2-40B4-BE49-F238E27FC236}">
                <a16:creationId xmlns:a16="http://schemas.microsoft.com/office/drawing/2014/main" id="{C844C2D6-41BC-4DBD-B95E-8BB062D5F9C4}"/>
              </a:ext>
            </a:extLst>
          </p:cNvPr>
          <p:cNvSpPr txBox="1">
            <a:spLocks/>
          </p:cNvSpPr>
          <p:nvPr/>
        </p:nvSpPr>
        <p:spPr>
          <a:xfrm>
            <a:off x="3635896" y="485983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1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0" name="TextBox 29">
            <a:extLst>
              <a:ext uri="{FF2B5EF4-FFF2-40B4-BE49-F238E27FC236}">
                <a16:creationId xmlns:a16="http://schemas.microsoft.com/office/drawing/2014/main" id="{D0CF4FE4-1CCB-4978-9B81-3530AD790697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33F4EDC-A6FC-4E3C-8674-C0833873C0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69" y="2123658"/>
            <a:ext cx="2843808" cy="2132856"/>
          </a:xfrm>
          <a:prstGeom prst="rect">
            <a:avLst/>
          </a:prstGeom>
        </p:spPr>
      </p:pic>
      <p:pic>
        <p:nvPicPr>
          <p:cNvPr id="20" name="Picture 3" descr="OSM.jpg">
            <a:extLst>
              <a:ext uri="{FF2B5EF4-FFF2-40B4-BE49-F238E27FC236}">
                <a16:creationId xmlns:a16="http://schemas.microsoft.com/office/drawing/2014/main" id="{8CEE8367-2BF3-4CED-BA06-DE4A2C665A1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7619" y="13908"/>
            <a:ext cx="515699" cy="47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107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10583441-42E3-41A0-AE47-885D733D552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6A990385-1C58-4D29-A879-CC149B945273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10D5BCDB-D30C-48A7-B207-A114893CAA4B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37">
                <a:extLst>
                  <a:ext uri="{FF2B5EF4-FFF2-40B4-BE49-F238E27FC236}">
                    <a16:creationId xmlns:a16="http://schemas.microsoft.com/office/drawing/2014/main" id="{0F7DC878-B1C9-45AC-814D-1F38C4A9A6E2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0A980660-D686-4444-AFC2-385EB2ED4F27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1D3915ED-491C-4E70-9E21-E17C78348F2D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8301344A-62F7-4076-A6FF-746AEF68FD1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272309E1-70E7-482B-B3C5-35DF3A3A0A31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DB3935C9-E951-4768-AD95-BF8EF360990F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A93AFBD-3265-45FD-A88B-B382222EA664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23349526-3CBE-4B1F-9CCC-71DC3FB31329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B9CA1725-023E-45D0-B2D5-E28FD591B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9">
            <a:extLst>
              <a:ext uri="{FF2B5EF4-FFF2-40B4-BE49-F238E27FC236}">
                <a16:creationId xmlns:a16="http://schemas.microsoft.com/office/drawing/2014/main" id="{731C7929-1862-4C86-BC49-9A357C40BD2C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8" name="Slide Number Placeholder 26">
            <a:extLst>
              <a:ext uri="{FF2B5EF4-FFF2-40B4-BE49-F238E27FC236}">
                <a16:creationId xmlns:a16="http://schemas.microsoft.com/office/drawing/2014/main" id="{3E1714DA-5FCA-46DA-B0FF-1286C70A8FEF}"/>
              </a:ext>
            </a:extLst>
          </p:cNvPr>
          <p:cNvSpPr txBox="1">
            <a:spLocks/>
          </p:cNvSpPr>
          <p:nvPr/>
        </p:nvSpPr>
        <p:spPr>
          <a:xfrm>
            <a:off x="3707904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10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7399130-356C-408F-94C3-9E171A05A863}"/>
              </a:ext>
            </a:extLst>
          </p:cNvPr>
          <p:cNvSpPr txBox="1"/>
          <p:nvPr/>
        </p:nvSpPr>
        <p:spPr>
          <a:xfrm>
            <a:off x="-24179" y="-11601"/>
            <a:ext cx="9133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Strategic Risk -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จำนวนผลงานวิจัยนำไปใช้อ้างอิงในระดับชาติหรือนานาชาติ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</a:p>
        </p:txBody>
      </p:sp>
      <p:sp>
        <p:nvSpPr>
          <p:cNvPr id="61" name="ลูกศร: ขวา 60">
            <a:extLst>
              <a:ext uri="{FF2B5EF4-FFF2-40B4-BE49-F238E27FC236}">
                <a16:creationId xmlns:a16="http://schemas.microsoft.com/office/drawing/2014/main" id="{AD26EB3B-0261-407C-BAEF-1CB4B73B866D}"/>
              </a:ext>
            </a:extLst>
          </p:cNvPr>
          <p:cNvSpPr/>
          <p:nvPr/>
        </p:nvSpPr>
        <p:spPr>
          <a:xfrm>
            <a:off x="4080912" y="1768714"/>
            <a:ext cx="923136" cy="97123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72" name="Straight Connector 33">
            <a:extLst>
              <a:ext uri="{FF2B5EF4-FFF2-40B4-BE49-F238E27FC236}">
                <a16:creationId xmlns:a16="http://schemas.microsoft.com/office/drawing/2014/main" id="{6350549B-1FD5-4B65-9290-AE067D5EE4DC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LOGO OSM.jpg">
            <a:extLst>
              <a:ext uri="{FF2B5EF4-FFF2-40B4-BE49-F238E27FC236}">
                <a16:creationId xmlns:a16="http://schemas.microsoft.com/office/drawing/2014/main" id="{BE3085F0-55EC-EB48-A740-C67D9A2E706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" name="สี่เหลี่ยมผืนผ้า: มุมมน 1">
            <a:extLst>
              <a:ext uri="{FF2B5EF4-FFF2-40B4-BE49-F238E27FC236}">
                <a16:creationId xmlns:a16="http://schemas.microsoft.com/office/drawing/2014/main" id="{E4E2CCAF-D5E6-4D85-B2C2-65C36770A61C}"/>
              </a:ext>
            </a:extLst>
          </p:cNvPr>
          <p:cNvSpPr/>
          <p:nvPr/>
        </p:nvSpPr>
        <p:spPr>
          <a:xfrm>
            <a:off x="5191102" y="1360852"/>
            <a:ext cx="3670845" cy="1786962"/>
          </a:xfrm>
          <a:prstGeom prst="roundRect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2561 จำนวนผลงานวิจัยได้รับการอ้างอิง (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Scopus) </a:t>
            </a:r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7,047 ครั้ง</a:t>
            </a:r>
          </a:p>
        </p:txBody>
      </p:sp>
      <p:sp>
        <p:nvSpPr>
          <p:cNvPr id="27" name="สี่เหลี่ยมผืนผ้า: มุมมน 26">
            <a:extLst>
              <a:ext uri="{FF2B5EF4-FFF2-40B4-BE49-F238E27FC236}">
                <a16:creationId xmlns:a16="http://schemas.microsoft.com/office/drawing/2014/main" id="{05E7284C-32B4-4EDB-9E07-376B7B9D597F}"/>
              </a:ext>
            </a:extLst>
          </p:cNvPr>
          <p:cNvSpPr/>
          <p:nvPr/>
        </p:nvSpPr>
        <p:spPr>
          <a:xfrm>
            <a:off x="223012" y="1360852"/>
            <a:ext cx="3670846" cy="178696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จากแผนกลยุทธ์สถาบันกำหนดเป้าหมายในปี 2561 ไว้ที่ </a:t>
            </a:r>
          </a:p>
          <a:p>
            <a:pPr algn="ctr"/>
            <a:r>
              <a:rPr lang="th-TH" sz="32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3,500 ครั้ง</a:t>
            </a:r>
          </a:p>
        </p:txBody>
      </p:sp>
      <p:sp>
        <p:nvSpPr>
          <p:cNvPr id="28" name="สี่เหลี่ยมผืนผ้า: มุมมน 27">
            <a:extLst>
              <a:ext uri="{FF2B5EF4-FFF2-40B4-BE49-F238E27FC236}">
                <a16:creationId xmlns:a16="http://schemas.microsoft.com/office/drawing/2014/main" id="{95B1E467-00B6-4960-8876-84DA71617858}"/>
              </a:ext>
            </a:extLst>
          </p:cNvPr>
          <p:cNvSpPr/>
          <p:nvPr/>
        </p:nvSpPr>
        <p:spPr>
          <a:xfrm>
            <a:off x="705014" y="3507854"/>
            <a:ext cx="7674931" cy="95643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u="sng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sz="5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เป้าหมายที่กำหนด 3,547 ครั้ง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075B1B5A-72A1-4EB6-B55A-D9E0FE8C6E10}"/>
              </a:ext>
            </a:extLst>
          </p:cNvPr>
          <p:cNvSpPr txBox="1"/>
          <p:nvPr/>
        </p:nvSpPr>
        <p:spPr>
          <a:xfrm>
            <a:off x="1051685" y="693098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25" name="TextBox 4">
            <a:extLst>
              <a:ext uri="{FF2B5EF4-FFF2-40B4-BE49-F238E27FC236}">
                <a16:creationId xmlns:a16="http://schemas.microsoft.com/office/drawing/2014/main" id="{BAAB3E98-DDE3-4F6B-8D31-BA7916266AF6}"/>
              </a:ext>
            </a:extLst>
          </p:cNvPr>
          <p:cNvSpPr txBox="1"/>
          <p:nvPr/>
        </p:nvSpPr>
        <p:spPr>
          <a:xfrm>
            <a:off x="5641231" y="693099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2213143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10583441-42E3-41A0-AE47-885D733D552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6A990385-1C58-4D29-A879-CC149B945273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10D5BCDB-D30C-48A7-B207-A114893CAA4B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37">
                <a:extLst>
                  <a:ext uri="{FF2B5EF4-FFF2-40B4-BE49-F238E27FC236}">
                    <a16:creationId xmlns:a16="http://schemas.microsoft.com/office/drawing/2014/main" id="{0F7DC878-B1C9-45AC-814D-1F38C4A9A6E2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0A980660-D686-4444-AFC2-385EB2ED4F27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1D3915ED-491C-4E70-9E21-E17C78348F2D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8301344A-62F7-4076-A6FF-746AEF68FD1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272309E1-70E7-482B-B3C5-35DF3A3A0A31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DB3935C9-E951-4768-AD95-BF8EF360990F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A93AFBD-3265-45FD-A88B-B382222EA664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23349526-3CBE-4B1F-9CCC-71DC3FB31329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B9CA1725-023E-45D0-B2D5-E28FD591B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9">
            <a:extLst>
              <a:ext uri="{FF2B5EF4-FFF2-40B4-BE49-F238E27FC236}">
                <a16:creationId xmlns:a16="http://schemas.microsoft.com/office/drawing/2014/main" id="{731C7929-1862-4C86-BC49-9A357C40BD2C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8" name="Slide Number Placeholder 26">
            <a:extLst>
              <a:ext uri="{FF2B5EF4-FFF2-40B4-BE49-F238E27FC236}">
                <a16:creationId xmlns:a16="http://schemas.microsoft.com/office/drawing/2014/main" id="{3E1714DA-5FCA-46DA-B0FF-1286C70A8FEF}"/>
              </a:ext>
            </a:extLst>
          </p:cNvPr>
          <p:cNvSpPr txBox="1">
            <a:spLocks/>
          </p:cNvSpPr>
          <p:nvPr/>
        </p:nvSpPr>
        <p:spPr>
          <a:xfrm>
            <a:off x="3707904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11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7399130-356C-408F-94C3-9E171A05A863}"/>
              </a:ext>
            </a:extLst>
          </p:cNvPr>
          <p:cNvSpPr txBox="1"/>
          <p:nvPr/>
        </p:nvSpPr>
        <p:spPr>
          <a:xfrm>
            <a:off x="-7640" y="4267"/>
            <a:ext cx="882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สรุปผลการดำเนินการลดความเสี่ยงด้านกลยุทธ์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Strategic Risk)</a:t>
            </a:r>
          </a:p>
          <a:p>
            <a:pPr>
              <a:tabLst>
                <a:tab pos="2962275" algn="l"/>
              </a:tabLst>
            </a:pPr>
            <a:endParaRPr lang="th-TH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9" name="Straight Connector 33">
            <a:extLst>
              <a:ext uri="{FF2B5EF4-FFF2-40B4-BE49-F238E27FC236}">
                <a16:creationId xmlns:a16="http://schemas.microsoft.com/office/drawing/2014/main" id="{0C28FB08-2864-4DD2-9E3E-02E1F8F0D218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LOGO OSM.jpg">
            <a:extLst>
              <a:ext uri="{FF2B5EF4-FFF2-40B4-BE49-F238E27FC236}">
                <a16:creationId xmlns:a16="http://schemas.microsoft.com/office/drawing/2014/main" id="{EB99AF2B-7878-4B43-A3F8-BB4C041E7689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A43622B9-A79A-4578-9AB3-7BBE20A7ACDD}"/>
              </a:ext>
            </a:extLst>
          </p:cNvPr>
          <p:cNvGrpSpPr/>
          <p:nvPr/>
        </p:nvGrpSpPr>
        <p:grpSpPr>
          <a:xfrm>
            <a:off x="1039523" y="1524287"/>
            <a:ext cx="7064954" cy="2971972"/>
            <a:chOff x="-665158" y="1669247"/>
            <a:chExt cx="6669678" cy="2990849"/>
          </a:xfrm>
        </p:grpSpPr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1A2D9CC4-C99B-4EDC-8E77-9F65D530EB2F}"/>
                </a:ext>
              </a:extLst>
            </p:cNvPr>
            <p:cNvSpPr/>
            <p:nvPr/>
          </p:nvSpPr>
          <p:spPr>
            <a:xfrm>
              <a:off x="3741379" y="1970941"/>
              <a:ext cx="624201" cy="7407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D5027D6F-BE7E-4FA7-8C98-B3530968ACFA}"/>
                </a:ext>
              </a:extLst>
            </p:cNvPr>
            <p:cNvGrpSpPr/>
            <p:nvPr/>
          </p:nvGrpSpPr>
          <p:grpSpPr>
            <a:xfrm>
              <a:off x="-665158" y="1669247"/>
              <a:ext cx="6669678" cy="2990849"/>
              <a:chOff x="-665158" y="1669247"/>
              <a:chExt cx="6669678" cy="2990849"/>
            </a:xfrm>
          </p:grpSpPr>
          <p:cxnSp>
            <p:nvCxnSpPr>
              <p:cNvPr id="3" name="ตัวเชื่อมต่อตรง 2">
                <a:extLst>
                  <a:ext uri="{FF2B5EF4-FFF2-40B4-BE49-F238E27FC236}">
                    <a16:creationId xmlns:a16="http://schemas.microsoft.com/office/drawing/2014/main" id="{C38AEA47-8974-448D-93D7-194D893D7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65158" y="4075321"/>
                <a:ext cx="6669678" cy="859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สี่เหลี่ยมผืนผ้า 4">
                <a:extLst>
                  <a:ext uri="{FF2B5EF4-FFF2-40B4-BE49-F238E27FC236}">
                    <a16:creationId xmlns:a16="http://schemas.microsoft.com/office/drawing/2014/main" id="{97041434-74FF-4513-AADD-DDE5A6E89BA7}"/>
                  </a:ext>
                </a:extLst>
              </p:cNvPr>
              <p:cNvSpPr/>
              <p:nvPr/>
            </p:nvSpPr>
            <p:spPr>
              <a:xfrm>
                <a:off x="656133" y="1963565"/>
                <a:ext cx="624201" cy="211779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" name="กล่องข้อความ 5">
                <a:extLst>
                  <a:ext uri="{FF2B5EF4-FFF2-40B4-BE49-F238E27FC236}">
                    <a16:creationId xmlns:a16="http://schemas.microsoft.com/office/drawing/2014/main" id="{F0DE7C12-1F24-40A5-AEFB-32749BD5C285}"/>
                  </a:ext>
                </a:extLst>
              </p:cNvPr>
              <p:cNvSpPr txBox="1"/>
              <p:nvPr/>
            </p:nvSpPr>
            <p:spPr>
              <a:xfrm>
                <a:off x="51177" y="4075321"/>
                <a:ext cx="18760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เหตุการณ์เสี่ยงที่อยู่ในระดับสูง</a:t>
                </a:r>
              </a:p>
              <a:p>
                <a:pPr algn="ctr"/>
                <a:r>
                  <a:rPr lang="th-TH" sz="1600" b="1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ก่อน</a:t>
                </a:r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การดำเนินการ</a:t>
                </a:r>
              </a:p>
            </p:txBody>
          </p:sp>
          <p:sp>
            <p:nvSpPr>
              <p:cNvPr id="7" name="สี่เหลี่ยมผืนผ้า 6">
                <a:extLst>
                  <a:ext uri="{FF2B5EF4-FFF2-40B4-BE49-F238E27FC236}">
                    <a16:creationId xmlns:a16="http://schemas.microsoft.com/office/drawing/2014/main" id="{89B59D99-E41B-4CEC-8E90-570F003E1C90}"/>
                  </a:ext>
                </a:extLst>
              </p:cNvPr>
              <p:cNvSpPr/>
              <p:nvPr/>
            </p:nvSpPr>
            <p:spPr>
              <a:xfrm>
                <a:off x="672352" y="1937033"/>
                <a:ext cx="624201" cy="3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23</a:t>
                </a:r>
              </a:p>
            </p:txBody>
          </p:sp>
          <p:sp>
            <p:nvSpPr>
              <p:cNvPr id="40" name="สี่เหลี่ยมผืนผ้า 39">
                <a:extLst>
                  <a:ext uri="{FF2B5EF4-FFF2-40B4-BE49-F238E27FC236}">
                    <a16:creationId xmlns:a16="http://schemas.microsoft.com/office/drawing/2014/main" id="{7F96AF49-6906-4A5A-91FE-7DCDEEABE94F}"/>
                  </a:ext>
                </a:extLst>
              </p:cNvPr>
              <p:cNvSpPr/>
              <p:nvPr/>
            </p:nvSpPr>
            <p:spPr>
              <a:xfrm>
                <a:off x="3732772" y="3841339"/>
                <a:ext cx="632807" cy="242578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0" name="ลูกศร: ขวา 19">
                <a:extLst>
                  <a:ext uri="{FF2B5EF4-FFF2-40B4-BE49-F238E27FC236}">
                    <a16:creationId xmlns:a16="http://schemas.microsoft.com/office/drawing/2014/main" id="{96699F2D-B72B-4579-99B0-94B266B1D00B}"/>
                  </a:ext>
                </a:extLst>
              </p:cNvPr>
              <p:cNvSpPr/>
              <p:nvPr/>
            </p:nvSpPr>
            <p:spPr>
              <a:xfrm>
                <a:off x="1458777" y="2625950"/>
                <a:ext cx="1979768" cy="75521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มาตรการลดความเสี่ยง</a:t>
                </a:r>
              </a:p>
            </p:txBody>
          </p:sp>
          <p:sp>
            <p:nvSpPr>
              <p:cNvPr id="43" name="กล่องข้อความ 42">
                <a:extLst>
                  <a:ext uri="{FF2B5EF4-FFF2-40B4-BE49-F238E27FC236}">
                    <a16:creationId xmlns:a16="http://schemas.microsoft.com/office/drawing/2014/main" id="{1429AAEC-6E71-4FE6-8461-71C57D45B002}"/>
                  </a:ext>
                </a:extLst>
              </p:cNvPr>
              <p:cNvSpPr txBox="1"/>
              <p:nvPr/>
            </p:nvSpPr>
            <p:spPr>
              <a:xfrm>
                <a:off x="2164534" y="4075321"/>
                <a:ext cx="37667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คงเหลือ</a:t>
                </a:r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ความเสี่ยงในระดับสูง 9 เหตุการณ์เสี่ยง</a:t>
                </a:r>
              </a:p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ความเสี่ยง</a:t>
                </a:r>
                <a:r>
                  <a:rPr lang="th-TH" sz="1600" b="1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ลดลง</a:t>
                </a:r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อยู่ในระดับต่ำและปานกลาง 14 เหตุการณ์เสี่ยง</a:t>
                </a:r>
              </a:p>
            </p:txBody>
          </p:sp>
          <p:sp>
            <p:nvSpPr>
              <p:cNvPr id="44" name="สี่เหลี่ยมผืนผ้า 43">
                <a:extLst>
                  <a:ext uri="{FF2B5EF4-FFF2-40B4-BE49-F238E27FC236}">
                    <a16:creationId xmlns:a16="http://schemas.microsoft.com/office/drawing/2014/main" id="{23FD4423-DF24-4837-94C5-FDC0E7B6CFC6}"/>
                  </a:ext>
                </a:extLst>
              </p:cNvPr>
              <p:cNvSpPr/>
              <p:nvPr/>
            </p:nvSpPr>
            <p:spPr>
              <a:xfrm>
                <a:off x="3732772" y="2705075"/>
                <a:ext cx="632807" cy="1135304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5" name="กล่องข้อความ 54">
                <a:extLst>
                  <a:ext uri="{FF2B5EF4-FFF2-40B4-BE49-F238E27FC236}">
                    <a16:creationId xmlns:a16="http://schemas.microsoft.com/office/drawing/2014/main" id="{B87296EA-2C92-42CE-8185-185C937A94A3}"/>
                  </a:ext>
                </a:extLst>
              </p:cNvPr>
              <p:cNvSpPr txBox="1"/>
              <p:nvPr/>
            </p:nvSpPr>
            <p:spPr>
              <a:xfrm>
                <a:off x="335935" y="1669247"/>
                <a:ext cx="1297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ก่อนการดำเนินการ</a:t>
                </a:r>
              </a:p>
            </p:txBody>
          </p:sp>
          <p:sp>
            <p:nvSpPr>
              <p:cNvPr id="56" name="กล่องข้อความ 55">
                <a:extLst>
                  <a:ext uri="{FF2B5EF4-FFF2-40B4-BE49-F238E27FC236}">
                    <a16:creationId xmlns:a16="http://schemas.microsoft.com/office/drawing/2014/main" id="{D5B957C1-C026-411D-89A3-34ED2806EAE5}"/>
                  </a:ext>
                </a:extLst>
              </p:cNvPr>
              <p:cNvSpPr txBox="1"/>
              <p:nvPr/>
            </p:nvSpPr>
            <p:spPr>
              <a:xfrm>
                <a:off x="3406796" y="1669247"/>
                <a:ext cx="1269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หลังการดำเนินการ</a:t>
                </a:r>
              </a:p>
            </p:txBody>
          </p:sp>
          <p:sp>
            <p:nvSpPr>
              <p:cNvPr id="41" name="สี่เหลี่ยมผืนผ้า 40">
                <a:extLst>
                  <a:ext uri="{FF2B5EF4-FFF2-40B4-BE49-F238E27FC236}">
                    <a16:creationId xmlns:a16="http://schemas.microsoft.com/office/drawing/2014/main" id="{E1240D8F-D0CE-4939-836B-9319D4588F9A}"/>
                  </a:ext>
                </a:extLst>
              </p:cNvPr>
              <p:cNvSpPr/>
              <p:nvPr/>
            </p:nvSpPr>
            <p:spPr>
              <a:xfrm>
                <a:off x="3752560" y="1933229"/>
                <a:ext cx="624201" cy="3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9</a:t>
                </a:r>
              </a:p>
            </p:txBody>
          </p:sp>
          <p:sp>
            <p:nvSpPr>
              <p:cNvPr id="45" name="สี่เหลี่ยมผืนผ้า 44">
                <a:extLst>
                  <a:ext uri="{FF2B5EF4-FFF2-40B4-BE49-F238E27FC236}">
                    <a16:creationId xmlns:a16="http://schemas.microsoft.com/office/drawing/2014/main" id="{42C087F8-D09F-49FB-8564-D88695E31C24}"/>
                  </a:ext>
                </a:extLst>
              </p:cNvPr>
              <p:cNvSpPr/>
              <p:nvPr/>
            </p:nvSpPr>
            <p:spPr>
              <a:xfrm>
                <a:off x="3741379" y="3755589"/>
                <a:ext cx="624201" cy="3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</a:t>
                </a:r>
              </a:p>
            </p:txBody>
          </p:sp>
          <p:sp>
            <p:nvSpPr>
              <p:cNvPr id="42" name="สี่เหลี่ยมผืนผ้า 41">
                <a:extLst>
                  <a:ext uri="{FF2B5EF4-FFF2-40B4-BE49-F238E27FC236}">
                    <a16:creationId xmlns:a16="http://schemas.microsoft.com/office/drawing/2014/main" id="{A9060CEC-E170-4F36-914E-C45B7E9FC924}"/>
                  </a:ext>
                </a:extLst>
              </p:cNvPr>
              <p:cNvSpPr/>
              <p:nvPr/>
            </p:nvSpPr>
            <p:spPr>
              <a:xfrm>
                <a:off x="3749985" y="2634216"/>
                <a:ext cx="624201" cy="3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13</a:t>
                </a:r>
              </a:p>
            </p:txBody>
          </p:sp>
        </p:grpSp>
      </p:grp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194B77B3-C8B2-499F-B2D1-B915C74DEEC2}"/>
              </a:ext>
            </a:extLst>
          </p:cNvPr>
          <p:cNvGrpSpPr/>
          <p:nvPr/>
        </p:nvGrpSpPr>
        <p:grpSpPr>
          <a:xfrm>
            <a:off x="1468378" y="656045"/>
            <a:ext cx="6984426" cy="344416"/>
            <a:chOff x="171342" y="627101"/>
            <a:chExt cx="6984426" cy="344416"/>
          </a:xfrm>
        </p:grpSpPr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99876D6A-EAD5-4E66-BE72-96D6B9A38756}"/>
                </a:ext>
              </a:extLst>
            </p:cNvPr>
            <p:cNvGrpSpPr/>
            <p:nvPr/>
          </p:nvGrpSpPr>
          <p:grpSpPr>
            <a:xfrm>
              <a:off x="171342" y="632963"/>
              <a:ext cx="2528450" cy="338554"/>
              <a:chOff x="171342" y="639325"/>
              <a:chExt cx="2528450" cy="338554"/>
            </a:xfrm>
          </p:grpSpPr>
          <p:sp>
            <p:nvSpPr>
              <p:cNvPr id="58" name="สี่เหลี่ยมผืนผ้า 57">
                <a:extLst>
                  <a:ext uri="{FF2B5EF4-FFF2-40B4-BE49-F238E27FC236}">
                    <a16:creationId xmlns:a16="http://schemas.microsoft.com/office/drawing/2014/main" id="{DE3A22E8-A94F-4C8D-86C3-092D0B7A3C90}"/>
                  </a:ext>
                </a:extLst>
              </p:cNvPr>
              <p:cNvSpPr/>
              <p:nvPr/>
            </p:nvSpPr>
            <p:spPr>
              <a:xfrm>
                <a:off x="171342" y="694250"/>
                <a:ext cx="235070" cy="2200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กล่องข้อความ 59">
                <a:extLst>
                  <a:ext uri="{FF2B5EF4-FFF2-40B4-BE49-F238E27FC236}">
                    <a16:creationId xmlns:a16="http://schemas.microsoft.com/office/drawing/2014/main" id="{B5472CFB-F4CB-4656-BDDB-7E72A9B06296}"/>
                  </a:ext>
                </a:extLst>
              </p:cNvPr>
              <p:cNvSpPr txBox="1"/>
              <p:nvPr/>
            </p:nvSpPr>
            <p:spPr>
              <a:xfrm>
                <a:off x="360478" y="639325"/>
                <a:ext cx="23393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จำนวนความเสี่ยงในระดับสูง</a:t>
                </a:r>
              </a:p>
            </p:txBody>
          </p:sp>
        </p:grpSp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2C614649-20BD-42A5-9641-2887FFDBF408}"/>
                </a:ext>
              </a:extLst>
            </p:cNvPr>
            <p:cNvGrpSpPr/>
            <p:nvPr/>
          </p:nvGrpSpPr>
          <p:grpSpPr>
            <a:xfrm>
              <a:off x="2178232" y="627101"/>
              <a:ext cx="2638222" cy="338554"/>
              <a:chOff x="2165814" y="616252"/>
              <a:chExt cx="2638222" cy="338554"/>
            </a:xfrm>
          </p:grpSpPr>
          <p:sp>
            <p:nvSpPr>
              <p:cNvPr id="61" name="สี่เหลี่ยมผืนผ้า 60">
                <a:extLst>
                  <a:ext uri="{FF2B5EF4-FFF2-40B4-BE49-F238E27FC236}">
                    <a16:creationId xmlns:a16="http://schemas.microsoft.com/office/drawing/2014/main" id="{200F6DAB-835D-4E57-B653-C4780E0E5358}"/>
                  </a:ext>
                </a:extLst>
              </p:cNvPr>
              <p:cNvSpPr/>
              <p:nvPr/>
            </p:nvSpPr>
            <p:spPr>
              <a:xfrm>
                <a:off x="2165814" y="674218"/>
                <a:ext cx="235070" cy="21595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กล่องข้อความ 61">
                <a:extLst>
                  <a:ext uri="{FF2B5EF4-FFF2-40B4-BE49-F238E27FC236}">
                    <a16:creationId xmlns:a16="http://schemas.microsoft.com/office/drawing/2014/main" id="{563EB460-0832-4355-BC07-D098A885E8D0}"/>
                  </a:ext>
                </a:extLst>
              </p:cNvPr>
              <p:cNvSpPr txBox="1"/>
              <p:nvPr/>
            </p:nvSpPr>
            <p:spPr>
              <a:xfrm>
                <a:off x="2354950" y="616252"/>
                <a:ext cx="24490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จำนวนความเสี่ยงในระดับปานกลาง</a:t>
                </a:r>
              </a:p>
            </p:txBody>
          </p:sp>
        </p:grpSp>
        <p:grpSp>
          <p:nvGrpSpPr>
            <p:cNvPr id="46" name="กลุ่ม 45">
              <a:extLst>
                <a:ext uri="{FF2B5EF4-FFF2-40B4-BE49-F238E27FC236}">
                  <a16:creationId xmlns:a16="http://schemas.microsoft.com/office/drawing/2014/main" id="{CE0D0927-334C-4B24-A24D-A6DB54718F61}"/>
                </a:ext>
              </a:extLst>
            </p:cNvPr>
            <p:cNvGrpSpPr/>
            <p:nvPr/>
          </p:nvGrpSpPr>
          <p:grpSpPr>
            <a:xfrm>
              <a:off x="4517546" y="632963"/>
              <a:ext cx="2638222" cy="338554"/>
              <a:chOff x="2165814" y="631029"/>
              <a:chExt cx="2638222" cy="338554"/>
            </a:xfrm>
          </p:grpSpPr>
          <p:sp>
            <p:nvSpPr>
              <p:cNvPr id="47" name="สี่เหลี่ยมผืนผ้า 46">
                <a:extLst>
                  <a:ext uri="{FF2B5EF4-FFF2-40B4-BE49-F238E27FC236}">
                    <a16:creationId xmlns:a16="http://schemas.microsoft.com/office/drawing/2014/main" id="{671D1CF0-6180-4FF7-AFB2-DC465B4A9C6B}"/>
                  </a:ext>
                </a:extLst>
              </p:cNvPr>
              <p:cNvSpPr/>
              <p:nvPr/>
            </p:nvSpPr>
            <p:spPr>
              <a:xfrm>
                <a:off x="2165814" y="688995"/>
                <a:ext cx="235070" cy="215951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กล่องข้อความ 49">
                <a:extLst>
                  <a:ext uri="{FF2B5EF4-FFF2-40B4-BE49-F238E27FC236}">
                    <a16:creationId xmlns:a16="http://schemas.microsoft.com/office/drawing/2014/main" id="{6A277854-5A1A-4735-B12F-97B5901A03AC}"/>
                  </a:ext>
                </a:extLst>
              </p:cNvPr>
              <p:cNvSpPr txBox="1"/>
              <p:nvPr/>
            </p:nvSpPr>
            <p:spPr>
              <a:xfrm>
                <a:off x="2354950" y="631029"/>
                <a:ext cx="24490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จำนวนความเสี่ยงในระดับต่ำ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3598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A98847C8-323C-48FE-A709-7A6DA7C2DF1E}"/>
              </a:ext>
            </a:extLst>
          </p:cNvPr>
          <p:cNvSpPr txBox="1"/>
          <p:nvPr/>
        </p:nvSpPr>
        <p:spPr>
          <a:xfrm>
            <a:off x="18000" y="867724"/>
            <a:ext cx="912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ความเสี่ยงด้านการเงิน </a:t>
            </a:r>
          </a:p>
          <a:p>
            <a:pPr algn="ctr">
              <a:tabLst>
                <a:tab pos="2962275" algn="l"/>
              </a:tabLst>
            </a:pPr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Financial Risk)</a:t>
            </a:r>
          </a:p>
        </p:txBody>
      </p:sp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12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16931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13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-16399" y="24407"/>
            <a:ext cx="895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Financial Risk -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รายได้ไม่พอรายจ่าย</a:t>
            </a: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6E8EB2B1-3E0A-8F45-A14D-75A1085A399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0479A95F-D222-4497-AEE3-ACEA89A8D569}"/>
              </a:ext>
            </a:extLst>
          </p:cNvPr>
          <p:cNvSpPr txBox="1"/>
          <p:nvPr/>
        </p:nvSpPr>
        <p:spPr>
          <a:xfrm>
            <a:off x="275731" y="725963"/>
            <a:ext cx="87307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ปี 2561 รายได้</a:t>
            </a:r>
            <a:r>
              <a:rPr lang="th-TH" sz="3200" b="1" u="sng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ลดลง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10.45% เนื่องจาก</a:t>
            </a:r>
          </a:p>
          <a:p>
            <a:pPr>
              <a:tabLst>
                <a:tab pos="2962275" algn="l"/>
              </a:tabLst>
            </a:pPr>
            <a:endParaRPr lang="th-TH" sz="1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รายได้ค่าธรรมเนียม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(การรับตรงผ่านระบบ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TCAS)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รายได้จากงานบริการ</a:t>
            </a:r>
            <a:r>
              <a:rPr lang="th-TH" sz="32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(เนื่องจากรายได้ค่าบริการทางวิชาการจากงานที่ปรึกษาโครงการลดลง)</a:t>
            </a:r>
          </a:p>
        </p:txBody>
      </p:sp>
    </p:spTree>
    <p:extLst>
      <p:ext uri="{BB962C8B-B14F-4D97-AF65-F5344CB8AC3E}">
        <p14:creationId xmlns:p14="http://schemas.microsoft.com/office/powerpoint/2010/main" val="198651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Shape 666"/>
          <p:cNvSpPr>
            <a:spLocks noGrp="1"/>
          </p:cNvSpPr>
          <p:nvPr>
            <p:ph type="title"/>
          </p:nvPr>
        </p:nvSpPr>
        <p:spPr>
          <a:xfrm>
            <a:off x="-1614" y="-71456"/>
            <a:ext cx="8212947" cy="55848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th-TH" sz="3200" b="1" dirty="0">
                <a:solidFill>
                  <a:schemeClr val="tx2"/>
                </a:solidFill>
              </a:rPr>
              <a:t> </a:t>
            </a:r>
            <a:r>
              <a:rPr lang="th-TH" sz="4400" b="1" dirty="0">
                <a:solidFill>
                  <a:schemeClr val="tx1"/>
                </a:solidFill>
              </a:rPr>
              <a:t>งบประมาณ</a:t>
            </a:r>
            <a:r>
              <a:rPr lang="th-TH" sz="4000" b="1" dirty="0">
                <a:solidFill>
                  <a:schemeClr val="tx2"/>
                </a:solidFill>
              </a:rPr>
              <a:t> </a:t>
            </a:r>
            <a:r>
              <a:rPr lang="th-TH" sz="4000" b="1" dirty="0">
                <a:solidFill>
                  <a:schemeClr val="accent6">
                    <a:lumMod val="75000"/>
                  </a:schemeClr>
                </a:solidFill>
              </a:rPr>
              <a:t>สจล.  พ.ศ. 2561</a:t>
            </a:r>
            <a:endParaRPr lang="th-TH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" name="รูปภาพ 34">
            <a:extLst>
              <a:ext uri="{FF2B5EF4-FFF2-40B4-BE49-F238E27FC236}">
                <a16:creationId xmlns:a16="http://schemas.microsoft.com/office/drawing/2014/main" id="{A36D9C86-8721-41BB-9D70-CBAB0B279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4108"/>
            <a:ext cx="9144000" cy="469392"/>
          </a:xfrm>
          <a:prstGeom prst="rect">
            <a:avLst/>
          </a:prstGeom>
        </p:spPr>
      </p:pic>
      <p:sp>
        <p:nvSpPr>
          <p:cNvPr id="6" name="TextBox 20">
            <a:extLst>
              <a:ext uri="{FF2B5EF4-FFF2-40B4-BE49-F238E27FC236}">
                <a16:creationId xmlns:a16="http://schemas.microsoft.com/office/drawing/2014/main" id="{7EA70225-7054-4F61-A287-F02A8F94F936}"/>
              </a:ext>
            </a:extLst>
          </p:cNvPr>
          <p:cNvSpPr txBox="1"/>
          <p:nvPr/>
        </p:nvSpPr>
        <p:spPr>
          <a:xfrm>
            <a:off x="4640002" y="4282799"/>
            <a:ext cx="4309149" cy="338554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งบประมาณแผ่นดิน      งบประมาณแผ่นดิน + เงินรายได้       งบบุคลากร</a:t>
            </a:r>
            <a:endParaRPr kumimoji="0" lang="th-TH" sz="1500" b="1" i="0" u="none" strike="noStrike" kern="1200" cap="none" spc="0" normalizeH="0" baseline="0" noProof="0" dirty="0">
              <a:ln>
                <a:noFill/>
              </a:ln>
              <a:solidFill>
                <a:srgbClr val="18222D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  <a:sym typeface="Roboto Regular"/>
            </a:endParaRPr>
          </a:p>
        </p:txBody>
      </p:sp>
      <p:sp>
        <p:nvSpPr>
          <p:cNvPr id="14" name="วงรี 13">
            <a:extLst>
              <a:ext uri="{FF2B5EF4-FFF2-40B4-BE49-F238E27FC236}">
                <a16:creationId xmlns:a16="http://schemas.microsoft.com/office/drawing/2014/main" id="{9B677EDD-1B93-4429-AD29-3552904B9A40}"/>
              </a:ext>
            </a:extLst>
          </p:cNvPr>
          <p:cNvSpPr/>
          <p:nvPr/>
        </p:nvSpPr>
        <p:spPr>
          <a:xfrm>
            <a:off x="5921698" y="4373431"/>
            <a:ext cx="110218" cy="1054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38100" rtlCol="0" anchor="ctr">
            <a:spAutoFit/>
          </a:bodyPr>
          <a:lstStyle/>
          <a:p>
            <a:pPr marL="0" marR="0" lvl="0" indent="0" algn="ctr" defTabSz="30955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0A6C7562-C73D-4757-9EC4-CAE09AFE284C}"/>
              </a:ext>
            </a:extLst>
          </p:cNvPr>
          <p:cNvSpPr/>
          <p:nvPr/>
        </p:nvSpPr>
        <p:spPr>
          <a:xfrm>
            <a:off x="4564409" y="4371950"/>
            <a:ext cx="110218" cy="105495"/>
          </a:xfrm>
          <a:prstGeom prst="ellipse">
            <a:avLst/>
          </a:prstGeom>
          <a:solidFill>
            <a:srgbClr val="0D426E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38100" rtlCol="0" anchor="ctr">
            <a:spAutoFit/>
          </a:bodyPr>
          <a:lstStyle/>
          <a:p>
            <a:pPr marL="0" marR="0" lvl="0" indent="0" algn="ctr" defTabSz="30955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998E08BE-BC27-48DF-85CC-C18663B95107}"/>
              </a:ext>
            </a:extLst>
          </p:cNvPr>
          <p:cNvSpPr txBox="1"/>
          <p:nvPr/>
        </p:nvSpPr>
        <p:spPr>
          <a:xfrm>
            <a:off x="376961" y="868680"/>
            <a:ext cx="4187448" cy="1692771"/>
          </a:xfrm>
          <a:prstGeom prst="rect">
            <a:avLst/>
          </a:prstGeom>
          <a:noFill/>
          <a:ln w="19050">
            <a:solidFill>
              <a:srgbClr val="F68222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งบประมาณแผ่นดิน+เงินรายได้ 100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%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ได้รับการสนับสนุนจากงบประมาณแผ่นดิน คิดเป็น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46.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06%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 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  <a:sym typeface="Roboto Regular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ซึ่งเป็นการจัดสรรในส่วนของงบบุคลากรทั้งสถาบัน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ถึง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30.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04%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เหลือ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งบ</a:t>
            </a:r>
            <a:r>
              <a:rPr lang="th-TH" sz="1600" b="1" dirty="0">
                <a:solidFill>
                  <a:srgbClr val="18222D"/>
                </a:solidFill>
                <a:latin typeface="TH SarabunPSK" pitchFamily="34" charset="-34"/>
                <a:cs typeface="TH SarabunPSK" pitchFamily="34" charset="-34"/>
                <a:sym typeface="Roboto Regular"/>
              </a:rPr>
              <a:t>พัฒนา</a:t>
            </a:r>
            <a:r>
              <a:rPr lang="th-TH" sz="1600" b="1" dirty="0" err="1">
                <a:solidFill>
                  <a:srgbClr val="18222D"/>
                </a:solidFill>
                <a:latin typeface="TH SarabunPSK" pitchFamily="34" charset="-34"/>
                <a:cs typeface="TH SarabunPSK" pitchFamily="34" charset="-34"/>
                <a:sym typeface="Roboto Regular"/>
              </a:rPr>
              <a:t>ฯ</a:t>
            </a:r>
            <a:r>
              <a:rPr lang="th-TH" sz="1600" b="1" dirty="0">
                <a:solidFill>
                  <a:srgbClr val="18222D"/>
                </a:solidFill>
                <a:latin typeface="TH SarabunPSK" pitchFamily="34" charset="-34"/>
                <a:cs typeface="TH SarabunPSK" pitchFamily="34" charset="-34"/>
                <a:sym typeface="Roboto Regular"/>
              </a:rPr>
              <a:t> ดำเนินการ</a:t>
            </a:r>
            <a:b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</a:b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ทั้งสถาบันเพียงแค่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16.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t>02%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  <a:sym typeface="Roboto Regular"/>
            </a:endParaRPr>
          </a:p>
        </p:txBody>
      </p:sp>
      <p:pic>
        <p:nvPicPr>
          <p:cNvPr id="10" name="Picture 6" descr="LOGO OSM.jpg">
            <a:extLst>
              <a:ext uri="{FF2B5EF4-FFF2-40B4-BE49-F238E27FC236}">
                <a16:creationId xmlns:a16="http://schemas.microsoft.com/office/drawing/2014/main" id="{97F1B938-8C6F-4CC0-B5B8-F725FA297AE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cxnSp>
        <p:nvCxnSpPr>
          <p:cNvPr id="11" name="ตัวเชื่อมต่อตรง 10">
            <a:extLst>
              <a:ext uri="{FF2B5EF4-FFF2-40B4-BE49-F238E27FC236}">
                <a16:creationId xmlns:a16="http://schemas.microsoft.com/office/drawing/2014/main" id="{90C0CCED-8B4B-4C96-A9AE-8F716713CDB1}"/>
              </a:ext>
            </a:extLst>
          </p:cNvPr>
          <p:cNvCxnSpPr/>
          <p:nvPr/>
        </p:nvCxnSpPr>
        <p:spPr>
          <a:xfrm>
            <a:off x="9210" y="566178"/>
            <a:ext cx="9144000" cy="0"/>
          </a:xfrm>
          <a:prstGeom prst="line">
            <a:avLst/>
          </a:prstGeom>
          <a:noFill/>
          <a:ln w="9525" cap="flat" cmpd="sng" algn="ctr">
            <a:solidFill>
              <a:srgbClr val="FB5A28">
                <a:shade val="95000"/>
                <a:satMod val="104999"/>
              </a:srgbClr>
            </a:solidFill>
            <a:prstDash val="solid"/>
          </a:ln>
          <a:effectLst/>
        </p:spPr>
      </p:cxn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FA0AD64E-EC21-4821-AFC5-90479F39E945}"/>
              </a:ext>
            </a:extLst>
          </p:cNvPr>
          <p:cNvSpPr/>
          <p:nvPr/>
        </p:nvSpPr>
        <p:spPr>
          <a:xfrm>
            <a:off x="8000531" y="4371950"/>
            <a:ext cx="110218" cy="105495"/>
          </a:xfrm>
          <a:prstGeom prst="ellipse">
            <a:avLst/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8" tIns="14288" rIns="14288" bIns="14288" numCol="1" spcCol="38100" rtlCol="0" anchor="ctr">
            <a:spAutoFit/>
          </a:bodyPr>
          <a:lstStyle/>
          <a:p>
            <a:pPr marL="0" marR="0" lvl="0" indent="0" algn="ctr" defTabSz="30955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21" name="Rectangle 32">
            <a:extLst>
              <a:ext uri="{FF2B5EF4-FFF2-40B4-BE49-F238E27FC236}">
                <a16:creationId xmlns:a16="http://schemas.microsoft.com/office/drawing/2014/main" id="{BB9E794B-68D9-4369-A33B-9107433F0C85}"/>
              </a:ext>
            </a:extLst>
          </p:cNvPr>
          <p:cNvSpPr/>
          <p:nvPr/>
        </p:nvSpPr>
        <p:spPr>
          <a:xfrm>
            <a:off x="4415547" y="4780337"/>
            <a:ext cx="467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0956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CD190-A083-419A-875C-4315A77D5237}" type="slidenum">
              <a:rPr kumimoji="0" lang="en-AU" sz="1600" b="1" i="0" u="none" strike="noStrike" kern="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  <a:sym typeface="Roboto Regular"/>
              </a:rPr>
              <a:pPr marL="0" marR="0" lvl="0" indent="0" algn="l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1600" b="1" i="0" u="none" strike="noStrike" kern="0" cap="none" spc="0" normalizeH="0" baseline="0" noProof="0" dirty="0">
              <a:ln>
                <a:noFill/>
              </a:ln>
              <a:solidFill>
                <a:srgbClr val="F8F8F8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  <a:sym typeface="Roboto Regular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E6596B78-55F8-4F2A-A1AA-BDFE05FDA4F3}"/>
              </a:ext>
            </a:extLst>
          </p:cNvPr>
          <p:cNvGrpSpPr/>
          <p:nvPr/>
        </p:nvGrpSpPr>
        <p:grpSpPr>
          <a:xfrm>
            <a:off x="4500562" y="928676"/>
            <a:ext cx="4224588" cy="3345953"/>
            <a:chOff x="6186492" y="2027840"/>
            <a:chExt cx="2461399" cy="2707367"/>
          </a:xfrm>
        </p:grpSpPr>
        <p:graphicFrame>
          <p:nvGraphicFramePr>
            <p:cNvPr id="13" name="แผนภูมิ 12">
              <a:extLst>
                <a:ext uri="{FF2B5EF4-FFF2-40B4-BE49-F238E27FC236}">
                  <a16:creationId xmlns:a16="http://schemas.microsoft.com/office/drawing/2014/main" id="{B5CE6E3D-31F6-4D3F-A516-0DEAF4457C6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21287114"/>
                </p:ext>
              </p:extLst>
            </p:nvPr>
          </p:nvGraphicFramePr>
          <p:xfrm>
            <a:off x="6186492" y="2027840"/>
            <a:ext cx="2461399" cy="27073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5" name="กล่องข้อความ 14">
              <a:extLst>
                <a:ext uri="{FF2B5EF4-FFF2-40B4-BE49-F238E27FC236}">
                  <a16:creationId xmlns:a16="http://schemas.microsoft.com/office/drawing/2014/main" id="{C7E0BE5E-C545-4CAA-9BE8-F67F9D495FE9}"/>
                </a:ext>
              </a:extLst>
            </p:cNvPr>
            <p:cNvSpPr txBox="1"/>
            <p:nvPr/>
          </p:nvSpPr>
          <p:spPr>
            <a:xfrm>
              <a:off x="6626459" y="3350665"/>
              <a:ext cx="393509" cy="28639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lvl="0" indent="0" algn="l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  <a:sym typeface="Roboto Regular"/>
                </a:rPr>
                <a:t>46.06%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Roboto Regular"/>
              </a:endParaRPr>
            </a:p>
          </p:txBody>
        </p:sp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C554A0CD-3E52-499B-9D35-AB0684EDF6DF}"/>
                </a:ext>
              </a:extLst>
            </p:cNvPr>
            <p:cNvSpPr txBox="1"/>
            <p:nvPr/>
          </p:nvSpPr>
          <p:spPr>
            <a:xfrm>
              <a:off x="7327352" y="3691926"/>
              <a:ext cx="552440" cy="28639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lvl="0" indent="0" algn="l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8222D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  <a:sym typeface="Roboto Regular"/>
                </a:rPr>
                <a:t>30.04%</a:t>
              </a:r>
              <a:endPara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18222D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Roboto Regular"/>
              </a:endParaRPr>
            </a:p>
          </p:txBody>
        </p:sp>
        <p:sp>
          <p:nvSpPr>
            <p:cNvPr id="25" name="กล่องข้อความ 24">
              <a:extLst>
                <a:ext uri="{FF2B5EF4-FFF2-40B4-BE49-F238E27FC236}">
                  <a16:creationId xmlns:a16="http://schemas.microsoft.com/office/drawing/2014/main" id="{E8625A74-BD3F-4074-81B8-CC1F6128809E}"/>
                </a:ext>
              </a:extLst>
            </p:cNvPr>
            <p:cNvSpPr txBox="1"/>
            <p:nvPr/>
          </p:nvSpPr>
          <p:spPr>
            <a:xfrm>
              <a:off x="8018905" y="3009399"/>
              <a:ext cx="549170" cy="36110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lvl="0" indent="0" algn="l" defTabSz="8255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  <a:sym typeface="Roboto Regular"/>
                </a:rPr>
                <a:t>16.02%</a:t>
              </a:r>
              <a:endPara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Roboto Regular"/>
              </a:endParaRPr>
            </a:p>
          </p:txBody>
        </p:sp>
      </p:grp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1C441119-BA51-4439-9643-B007B7942182}"/>
              </a:ext>
            </a:extLst>
          </p:cNvPr>
          <p:cNvCxnSpPr>
            <a:cxnSpLocks/>
          </p:cNvCxnSpPr>
          <p:nvPr/>
        </p:nvCxnSpPr>
        <p:spPr>
          <a:xfrm>
            <a:off x="5836412" y="2563515"/>
            <a:ext cx="1916330" cy="0"/>
          </a:xfrm>
          <a:prstGeom prst="line">
            <a:avLst/>
          </a:prstGeom>
          <a:noFill/>
          <a:ln w="12700" cap="flat">
            <a:solidFill>
              <a:srgbClr val="0D426E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ตัวเชื่อมต่อตรง 23">
            <a:extLst>
              <a:ext uri="{FF2B5EF4-FFF2-40B4-BE49-F238E27FC236}">
                <a16:creationId xmlns:a16="http://schemas.microsoft.com/office/drawing/2014/main" id="{11EBB494-7C5A-4AAF-9D38-EE44E6B576CC}"/>
              </a:ext>
            </a:extLst>
          </p:cNvPr>
          <p:cNvCxnSpPr>
            <a:cxnSpLocks/>
          </p:cNvCxnSpPr>
          <p:nvPr/>
        </p:nvCxnSpPr>
        <p:spPr>
          <a:xfrm>
            <a:off x="5857884" y="2928940"/>
            <a:ext cx="1916330" cy="0"/>
          </a:xfrm>
          <a:prstGeom prst="line">
            <a:avLst/>
          </a:prstGeom>
          <a:noFill/>
          <a:ln w="12700" cap="flat">
            <a:solidFill>
              <a:srgbClr val="0D426E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" name="กล่องข้อความ 14">
            <a:extLst>
              <a:ext uri="{FF2B5EF4-FFF2-40B4-BE49-F238E27FC236}">
                <a16:creationId xmlns:a16="http://schemas.microsoft.com/office/drawing/2014/main" id="{C7E0BE5E-C545-4CAA-9BE8-F67F9D495FE9}"/>
              </a:ext>
            </a:extLst>
          </p:cNvPr>
          <p:cNvSpPr txBox="1"/>
          <p:nvPr/>
        </p:nvSpPr>
        <p:spPr>
          <a:xfrm>
            <a:off x="5270577" y="758269"/>
            <a:ext cx="565835" cy="38472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Roboto Regular"/>
              </a:rPr>
              <a:t>100%</a:t>
            </a:r>
            <a:endParaRPr kumimoji="0" lang="th-TH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  <a:sym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08195315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15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-16399" y="24407"/>
            <a:ext cx="895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Financial Risk -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รายได้ไม่พอรายจ่าย</a:t>
            </a: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6E8EB2B1-3E0A-8F45-A14D-75A1085A399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0479A95F-D222-4497-AEE3-ACEA89A8D569}"/>
              </a:ext>
            </a:extLst>
          </p:cNvPr>
          <p:cNvSpPr txBox="1"/>
          <p:nvPr/>
        </p:nvSpPr>
        <p:spPr>
          <a:xfrm>
            <a:off x="287523" y="744243"/>
            <a:ext cx="828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จัดทำแผนการหารายได้เพิ่ม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บริหาร/ปรับปรุงพื้นที่ราชพัสดุให้เกิดประโยชน์สูงสุด เช่น ทางเดินพลาซ่า, อาคารกิจกรรมนักศึกษา เป็นต้น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ปรับปรุงประสิทธิภาพในการบริหารจัดการ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ลดค่าใช้จ่ายภายในสถาบัน</a:t>
            </a:r>
          </a:p>
        </p:txBody>
      </p:sp>
      <p:sp>
        <p:nvSpPr>
          <p:cNvPr id="2" name="Rectangle 1"/>
          <p:cNvSpPr/>
          <p:nvPr/>
        </p:nvSpPr>
        <p:spPr>
          <a:xfrm>
            <a:off x="343957" y="3847824"/>
            <a:ext cx="8066846" cy="487506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ln w="3175">
                  <a:noFill/>
                </a:ln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ความเสี่ยงคงในระดับสูง จะต้องดำเนินการบริหารความเสี่ยงต่อเนื่องในปีงบประมาณ 2562</a:t>
            </a:r>
          </a:p>
        </p:txBody>
      </p:sp>
    </p:spTree>
    <p:extLst>
      <p:ext uri="{BB962C8B-B14F-4D97-AF65-F5344CB8AC3E}">
        <p14:creationId xmlns:p14="http://schemas.microsoft.com/office/powerpoint/2010/main" val="3817380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3" name="Group 48"/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37" name="Right Triangle 36"/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4" name="Group 49"/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35" name="Right Triangle 34"/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231349" y="4872215"/>
              <a:ext cx="176549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The Master of Innovation</a:t>
              </a:r>
              <a:endParaRPr lang="en-AU" sz="9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5" name="Group 52"/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33" name="Right Triangle 32"/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32" name="Picture 2" descr="D:\KMITL_KAMOL\Projects\OSM\KMITL_LOGO.gif"/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351" y="4813046"/>
              <a:ext cx="853257" cy="249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3857620" y="4869656"/>
            <a:ext cx="2133600" cy="273844"/>
          </a:xfrm>
        </p:spPr>
        <p:txBody>
          <a:bodyPr/>
          <a:lstStyle/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tx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16</a:t>
            </a:fld>
            <a:endParaRPr lang="th-TH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endParaRPr>
          </a:p>
        </p:txBody>
      </p:sp>
      <p:grpSp>
        <p:nvGrpSpPr>
          <p:cNvPr id="6" name="Group 698"/>
          <p:cNvGrpSpPr/>
          <p:nvPr/>
        </p:nvGrpSpPr>
        <p:grpSpPr>
          <a:xfrm>
            <a:off x="357158" y="1000114"/>
            <a:ext cx="7947987" cy="1736496"/>
            <a:chOff x="-1034329" y="-607082"/>
            <a:chExt cx="21194629" cy="4630651"/>
          </a:xfrm>
        </p:grpSpPr>
        <p:grpSp>
          <p:nvGrpSpPr>
            <p:cNvPr id="7" name="Group 674"/>
            <p:cNvGrpSpPr/>
            <p:nvPr/>
          </p:nvGrpSpPr>
          <p:grpSpPr>
            <a:xfrm>
              <a:off x="-1034329" y="-607082"/>
              <a:ext cx="5335165" cy="4630651"/>
              <a:chOff x="-1311594" y="-607082"/>
              <a:chExt cx="5335162" cy="4630650"/>
            </a:xfrm>
          </p:grpSpPr>
          <p:graphicFrame>
            <p:nvGraphicFramePr>
              <p:cNvPr id="25" name="Chart 672"/>
              <p:cNvGraphicFramePr/>
              <p:nvPr>
                <p:extLst/>
              </p:nvPr>
            </p:nvGraphicFramePr>
            <p:xfrm>
              <a:off x="-1311594" y="-607082"/>
              <a:ext cx="5335162" cy="46306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6" name="Shape 673"/>
              <p:cNvSpPr/>
              <p:nvPr/>
            </p:nvSpPr>
            <p:spPr>
              <a:xfrm>
                <a:off x="-206688" y="138461"/>
                <a:ext cx="3163030" cy="3158969"/>
              </a:xfrm>
              <a:prstGeom prst="ellipse">
                <a:avLst/>
              </a:prstGeom>
              <a:solidFill>
                <a:srgbClr val="FFFFFF"/>
              </a:solidFill>
              <a:ln w="3175" cap="flat">
                <a:noFill/>
                <a:miter lim="400000"/>
              </a:ln>
              <a:effectLst/>
            </p:spPr>
            <p:txBody>
              <a:bodyPr wrap="square" lIns="14288" tIns="14288" rIns="14288" bIns="14288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125"/>
              </a:p>
            </p:txBody>
          </p:sp>
        </p:grpSp>
        <p:sp>
          <p:nvSpPr>
            <p:cNvPr id="22" name="Shape 687"/>
            <p:cNvSpPr/>
            <p:nvPr/>
          </p:nvSpPr>
          <p:spPr>
            <a:xfrm>
              <a:off x="11647288" y="478226"/>
              <a:ext cx="3067117" cy="3067111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125"/>
            </a:p>
          </p:txBody>
        </p:sp>
        <p:sp>
          <p:nvSpPr>
            <p:cNvPr id="23" name="Shape 694"/>
            <p:cNvSpPr/>
            <p:nvPr/>
          </p:nvSpPr>
          <p:spPr>
            <a:xfrm>
              <a:off x="17093183" y="478226"/>
              <a:ext cx="3067117" cy="3067111"/>
            </a:xfrm>
            <a:prstGeom prst="ellipse">
              <a:avLst/>
            </a:prstGeom>
            <a:solidFill>
              <a:srgbClr val="FFFFFF"/>
            </a:solidFill>
            <a:ln w="3175" cap="flat">
              <a:noFill/>
              <a:miter lim="400000"/>
            </a:ln>
            <a:effectLst/>
          </p:spPr>
          <p:txBody>
            <a:bodyPr wrap="square" lIns="14288" tIns="14288" rIns="14288" bIns="14288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125"/>
            </a:p>
          </p:txBody>
        </p:sp>
      </p:grpSp>
      <p:pic>
        <p:nvPicPr>
          <p:cNvPr id="28" name="Picture 6" descr="LOGO OSM.jpg">
            <a:extLst>
              <a:ext uri="{FF2B5EF4-FFF2-40B4-BE49-F238E27FC236}">
                <a16:creationId xmlns:a16="http://schemas.microsoft.com/office/drawing/2014/main" id="{6DE6E52A-F05A-4994-A183-22D290090801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cxnSp>
        <p:nvCxnSpPr>
          <p:cNvPr id="31" name="ตัวเชื่อมต่อตรง 46">
            <a:extLst>
              <a:ext uri="{FF2B5EF4-FFF2-40B4-BE49-F238E27FC236}">
                <a16:creationId xmlns:a16="http://schemas.microsoft.com/office/drawing/2014/main" id="{64EC27E4-4B08-44D4-A54F-E9B0D1C6C393}"/>
              </a:ext>
            </a:extLst>
          </p:cNvPr>
          <p:cNvCxnSpPr/>
          <p:nvPr/>
        </p:nvCxnSpPr>
        <p:spPr>
          <a:xfrm>
            <a:off x="9210" y="566178"/>
            <a:ext cx="9144000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9712" y="1668300"/>
            <a:ext cx="1646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100" dirty="0">
                <a:latin typeface="FreesiaUPC" pitchFamily="34" charset="-34"/>
                <a:cs typeface="FreesiaUPC" pitchFamily="34" charset="-34"/>
              </a:rPr>
              <a:t>สายสนับสนุน</a:t>
            </a:r>
            <a:r>
              <a:rPr lang="en-US" sz="1100" dirty="0">
                <a:latin typeface="FreesiaUPC" pitchFamily="34" charset="-34"/>
                <a:cs typeface="FreesiaUPC" pitchFamily="34" charset="-34"/>
              </a:rPr>
              <a:t> :</a:t>
            </a:r>
            <a:r>
              <a:rPr lang="th-TH" sz="1100" dirty="0">
                <a:latin typeface="FreesiaUPC" pitchFamily="34" charset="-34"/>
                <a:cs typeface="FreesiaUPC" pitchFamily="34" charset="-34"/>
              </a:rPr>
              <a:t> สายวิชาการ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0" y="-38100"/>
            <a:ext cx="542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FF9900"/>
                </a:solidFill>
                <a:latin typeface="FreesiaUPC" pitchFamily="34" charset="-34"/>
                <a:cs typeface="FreesiaUPC" pitchFamily="34" charset="-34"/>
              </a:rPr>
              <a:t>จำนวน</a:t>
            </a: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บุคลากร สจล. </a:t>
            </a:r>
          </a:p>
        </p:txBody>
      </p:sp>
      <p:graphicFrame>
        <p:nvGraphicFramePr>
          <p:cNvPr id="71" name="Chart 672"/>
          <p:cNvGraphicFramePr/>
          <p:nvPr>
            <p:extLst/>
          </p:nvPr>
        </p:nvGraphicFramePr>
        <p:xfrm>
          <a:off x="2500298" y="1000114"/>
          <a:ext cx="2000687" cy="173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2" name="Shape 673"/>
          <p:cNvSpPr/>
          <p:nvPr/>
        </p:nvSpPr>
        <p:spPr>
          <a:xfrm>
            <a:off x="2919401" y="1276341"/>
            <a:ext cx="1186137" cy="1184615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25"/>
          </a:p>
        </p:txBody>
      </p:sp>
      <p:sp>
        <p:nvSpPr>
          <p:cNvPr id="73" name="TextBox 72"/>
          <p:cNvSpPr txBox="1"/>
          <p:nvPr/>
        </p:nvSpPr>
        <p:spPr>
          <a:xfrm>
            <a:off x="2710179" y="1672000"/>
            <a:ext cx="1646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200" dirty="0">
                <a:latin typeface="FreesiaUPC" pitchFamily="34" charset="-34"/>
                <a:cs typeface="FreesiaUPC" pitchFamily="34" charset="-34"/>
              </a:rPr>
              <a:t>พนักงานเงินรายได้</a:t>
            </a:r>
            <a:r>
              <a:rPr lang="en-US" sz="1200" dirty="0"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sz="1200" dirty="0">
                <a:latin typeface="FreesiaUPC" pitchFamily="34" charset="-34"/>
                <a:cs typeface="FreesiaUPC" pitchFamily="34" charset="-34"/>
              </a:rPr>
              <a:t>งปม.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57488" y="1928808"/>
            <a:ext cx="141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FreesiaUPC" pitchFamily="34" charset="-34"/>
                <a:cs typeface="FreesiaUPC" pitchFamily="34" charset="-34"/>
              </a:rPr>
              <a:t>821:375</a:t>
            </a:r>
            <a:endParaRPr lang="th-TH" sz="1400" b="1" dirty="0">
              <a:latin typeface="FreesiaUPC" pitchFamily="34" charset="-34"/>
              <a:cs typeface="FreesiaUPC" pitchFamily="34" charset="-34"/>
            </a:endParaRPr>
          </a:p>
        </p:txBody>
      </p:sp>
      <p:graphicFrame>
        <p:nvGraphicFramePr>
          <p:cNvPr id="74" name="Chart 672"/>
          <p:cNvGraphicFramePr/>
          <p:nvPr>
            <p:extLst/>
          </p:nvPr>
        </p:nvGraphicFramePr>
        <p:xfrm>
          <a:off x="4714876" y="1000114"/>
          <a:ext cx="2000687" cy="173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5" name="Shape 673"/>
          <p:cNvSpPr/>
          <p:nvPr/>
        </p:nvSpPr>
        <p:spPr>
          <a:xfrm>
            <a:off x="5124454" y="1276341"/>
            <a:ext cx="1186137" cy="1184615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25"/>
          </a:p>
        </p:txBody>
      </p:sp>
      <p:graphicFrame>
        <p:nvGraphicFramePr>
          <p:cNvPr id="76" name="Chart 672"/>
          <p:cNvGraphicFramePr/>
          <p:nvPr>
            <p:extLst/>
          </p:nvPr>
        </p:nvGraphicFramePr>
        <p:xfrm>
          <a:off x="6858016" y="1000114"/>
          <a:ext cx="2000687" cy="1736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7" name="Shape 673"/>
          <p:cNvSpPr/>
          <p:nvPr/>
        </p:nvSpPr>
        <p:spPr>
          <a:xfrm>
            <a:off x="7277119" y="1276341"/>
            <a:ext cx="1186137" cy="1184615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wrap="square" lIns="14288" tIns="14288" rIns="14288" bIns="14288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125"/>
          </a:p>
        </p:txBody>
      </p:sp>
      <p:sp>
        <p:nvSpPr>
          <p:cNvPr id="48" name="TextBox 47"/>
          <p:cNvSpPr txBox="1"/>
          <p:nvPr/>
        </p:nvSpPr>
        <p:spPr>
          <a:xfrm>
            <a:off x="7253306" y="1705702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latin typeface="FreesiaUPC" pitchFamily="34" charset="-34"/>
                <a:cs typeface="FreesiaUPC" pitchFamily="34" charset="-34"/>
              </a:rPr>
              <a:t>พนง.สายวิชาการรายได้ </a:t>
            </a:r>
            <a:r>
              <a:rPr lang="en-US" sz="1000" dirty="0"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sz="1000" dirty="0">
                <a:latin typeface="FreesiaUPC" pitchFamily="34" charset="-34"/>
                <a:cs typeface="FreesiaUPC" pitchFamily="34" charset="-34"/>
              </a:rPr>
              <a:t>งปม.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911938" y="1698510"/>
            <a:ext cx="1646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000" dirty="0">
                <a:latin typeface="FreesiaUPC" pitchFamily="34" charset="-34"/>
                <a:cs typeface="FreesiaUPC" pitchFamily="34" charset="-34"/>
              </a:rPr>
              <a:t>พนง.สายสนับสนุนรายได้ </a:t>
            </a:r>
            <a:r>
              <a:rPr lang="en-US" sz="1000" dirty="0">
                <a:latin typeface="FreesiaUPC" pitchFamily="34" charset="-34"/>
                <a:cs typeface="FreesiaUPC" pitchFamily="34" charset="-34"/>
              </a:rPr>
              <a:t>: </a:t>
            </a:r>
            <a:r>
              <a:rPr lang="th-TH" sz="1000" dirty="0">
                <a:latin typeface="FreesiaUPC" pitchFamily="34" charset="-34"/>
                <a:cs typeface="FreesiaUPC" pitchFamily="34" charset="-34"/>
              </a:rPr>
              <a:t>งปม.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5574" y="1833198"/>
            <a:ext cx="1143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FreesiaUPC" pitchFamily="34" charset="-34"/>
                <a:cs typeface="FreesiaUPC" pitchFamily="34" charset="-34"/>
              </a:rPr>
              <a:t>1,196</a:t>
            </a:r>
            <a:r>
              <a:rPr lang="en-US" sz="1400" b="1" dirty="0">
                <a:latin typeface="FreesiaUPC" pitchFamily="34" charset="-34"/>
                <a:cs typeface="FreesiaUPC" pitchFamily="34" charset="-34"/>
              </a:rPr>
              <a:t> : 1,105</a:t>
            </a:r>
            <a:endParaRPr lang="th-TH" sz="14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53380" y="1849680"/>
            <a:ext cx="141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FreesiaUPC" pitchFamily="34" charset="-34"/>
                <a:cs typeface="FreesiaUPC" pitchFamily="34" charset="-34"/>
              </a:rPr>
              <a:t>217 </a:t>
            </a:r>
            <a:r>
              <a:rPr lang="en-US" sz="1400" b="1" dirty="0">
                <a:latin typeface="FreesiaUPC" pitchFamily="34" charset="-34"/>
                <a:cs typeface="FreesiaUPC" pitchFamily="34" charset="-34"/>
              </a:rPr>
              <a:t>: 359</a:t>
            </a:r>
            <a:endParaRPr lang="th-TH" sz="14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86626" y="1858103"/>
            <a:ext cx="141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400" b="1" dirty="0">
                <a:latin typeface="FreesiaUPC" pitchFamily="34" charset="-34"/>
                <a:cs typeface="FreesiaUPC" pitchFamily="34" charset="-34"/>
              </a:rPr>
              <a:t>16 </a:t>
            </a:r>
            <a:r>
              <a:rPr lang="en-US" sz="1400" b="1" dirty="0">
                <a:latin typeface="FreesiaUPC" pitchFamily="34" charset="-34"/>
                <a:cs typeface="FreesiaUPC" pitchFamily="34" charset="-34"/>
              </a:rPr>
              <a:t>: 604</a:t>
            </a:r>
            <a:endParaRPr lang="th-TH" sz="14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357290" y="3357568"/>
            <a:ext cx="7286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เราใช้เงินรายได้จ่ายบุคลากร  </a:t>
            </a:r>
            <a:r>
              <a:rPr lang="en-US" sz="54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196.7</a:t>
            </a:r>
            <a:r>
              <a:rPr lang="en-US" sz="4000" b="1" dirty="0"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ลบ.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17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-16399" y="24407"/>
            <a:ext cx="8954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Financial Risk -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2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เบิกจ่ายงบประมาณไม่ทันตามระยะเวลาที่กำหนด</a:t>
            </a:r>
          </a:p>
          <a:p>
            <a:pPr>
              <a:tabLst>
                <a:tab pos="2962275" algn="l"/>
              </a:tabLst>
            </a:pP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6E8EB2B1-3E0A-8F45-A14D-75A1085A399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2000" y="119826"/>
            <a:ext cx="432000" cy="4320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0479A95F-D222-4497-AEE3-ACEA89A8D569}"/>
              </a:ext>
            </a:extLst>
          </p:cNvPr>
          <p:cNvSpPr txBox="1"/>
          <p:nvPr/>
        </p:nvSpPr>
        <p:spPr>
          <a:xfrm>
            <a:off x="317360" y="708134"/>
            <a:ext cx="828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ติดตามเร่งรัดการเบิกจ่ายให้เป็นไปตามแผนทุกไตรมาส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นำผลการเบิกจ่ายประกอบการพิจารณาสนับสนุนงบประมาณปรับปรุงระบบต่างๆ ให้มีประสิทธิภาพในการบริหารจัดการ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ปรับปรุงขั้นตอนลดระยะเวลาในการให้บริการ</a:t>
            </a:r>
          </a:p>
        </p:txBody>
      </p:sp>
      <p:sp>
        <p:nvSpPr>
          <p:cNvPr id="20" name="สี่เหลี่ยมผืนผ้า: มุมมน 31">
            <a:extLst>
              <a:ext uri="{FF2B5EF4-FFF2-40B4-BE49-F238E27FC236}">
                <a16:creationId xmlns:a16="http://schemas.microsoft.com/office/drawing/2014/main" id="{14E62C06-5AB1-4918-8101-CBC93CFE857E}"/>
              </a:ext>
            </a:extLst>
          </p:cNvPr>
          <p:cNvSpPr/>
          <p:nvPr/>
        </p:nvSpPr>
        <p:spPr>
          <a:xfrm>
            <a:off x="152938" y="3618925"/>
            <a:ext cx="8754845" cy="665586"/>
          </a:xfrm>
          <a:prstGeom prst="roundRect">
            <a:avLst>
              <a:gd name="adj" fmla="val 7424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สามารถปรับปรุงระบบการเบิกจ่ายให้แล้วเสร็จภายใน 90 วัน - ความเสี่ยงคงเหลือระดับ</a:t>
            </a:r>
            <a:r>
              <a:rPr lang="th-TH" sz="2400" b="1" u="sng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ต่ำ</a:t>
            </a:r>
          </a:p>
        </p:txBody>
      </p:sp>
    </p:spTree>
    <p:extLst>
      <p:ext uri="{BB962C8B-B14F-4D97-AF65-F5344CB8AC3E}">
        <p14:creationId xmlns:p14="http://schemas.microsoft.com/office/powerpoint/2010/main" val="970531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">
            <a:extLst>
              <a:ext uri="{FF2B5EF4-FFF2-40B4-BE49-F238E27FC236}">
                <a16:creationId xmlns:a16="http://schemas.microsoft.com/office/drawing/2014/main" id="{CF0F8D6E-E8B2-47B8-9DEB-EF75B9764738}"/>
              </a:ext>
            </a:extLst>
          </p:cNvPr>
          <p:cNvSpPr txBox="1"/>
          <p:nvPr/>
        </p:nvSpPr>
        <p:spPr>
          <a:xfrm>
            <a:off x="21955" y="7448"/>
            <a:ext cx="878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เหตุการณ์เสี่ยง เบิกจ่ายงบประมาณไม่ทันตามระยะเวลาที่กำหนด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075B1B5A-72A1-4EB6-B55A-D9E0FE8C6E10}"/>
              </a:ext>
            </a:extLst>
          </p:cNvPr>
          <p:cNvSpPr txBox="1"/>
          <p:nvPr/>
        </p:nvSpPr>
        <p:spPr>
          <a:xfrm>
            <a:off x="1051685" y="693098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BAAB3E98-DDE3-4F6B-8D31-BA7916266AF6}"/>
              </a:ext>
            </a:extLst>
          </p:cNvPr>
          <p:cNvSpPr txBox="1"/>
          <p:nvPr/>
        </p:nvSpPr>
        <p:spPr>
          <a:xfrm>
            <a:off x="5641231" y="693099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ผลการดำเนินการ</a:t>
            </a:r>
          </a:p>
        </p:txBody>
      </p:sp>
      <p:sp>
        <p:nvSpPr>
          <p:cNvPr id="49" name="ชื่อเรื่อง 2">
            <a:extLst>
              <a:ext uri="{FF2B5EF4-FFF2-40B4-BE49-F238E27FC236}">
                <a16:creationId xmlns:a16="http://schemas.microsoft.com/office/drawing/2014/main" id="{B0E6F090-5D4F-4F4A-B2B8-E6E285588F25}"/>
              </a:ext>
            </a:extLst>
          </p:cNvPr>
          <p:cNvSpPr txBox="1">
            <a:spLocks/>
          </p:cNvSpPr>
          <p:nvPr/>
        </p:nvSpPr>
        <p:spPr bwMode="auto">
          <a:xfrm>
            <a:off x="3364052" y="3200735"/>
            <a:ext cx="2431175" cy="131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 anchorCtr="0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h-TH" sz="4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คงเหลือความเสี่ยงระดับ</a:t>
            </a:r>
            <a:r>
              <a:rPr lang="th-TH" sz="4400" b="1" u="sng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ต่ำ</a:t>
            </a:r>
          </a:p>
        </p:txBody>
      </p:sp>
      <p:grpSp>
        <p:nvGrpSpPr>
          <p:cNvPr id="18" name="Group 47">
            <a:extLst>
              <a:ext uri="{FF2B5EF4-FFF2-40B4-BE49-F238E27FC236}">
                <a16:creationId xmlns:a16="http://schemas.microsoft.com/office/drawing/2014/main" id="{9C32DD42-18C1-45E5-A2E8-5C75386F08C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19" name="Group 48">
              <a:extLst>
                <a:ext uri="{FF2B5EF4-FFF2-40B4-BE49-F238E27FC236}">
                  <a16:creationId xmlns:a16="http://schemas.microsoft.com/office/drawing/2014/main" id="{011CFA4E-0B8B-43A9-867C-5ACDF033E5E2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Right Triangle 36">
                <a:extLst>
                  <a:ext uri="{FF2B5EF4-FFF2-40B4-BE49-F238E27FC236}">
                    <a16:creationId xmlns:a16="http://schemas.microsoft.com/office/drawing/2014/main" id="{71894587-C36C-42F3-8595-91FAB8D8BD40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C31973CB-8F35-45FD-BA9E-AC527CFFB3FB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id="{627D59B4-6E86-4C3C-9164-1BF1EF4B4200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34" name="Right Triangle 34">
                <a:extLst>
                  <a:ext uri="{FF2B5EF4-FFF2-40B4-BE49-F238E27FC236}">
                    <a16:creationId xmlns:a16="http://schemas.microsoft.com/office/drawing/2014/main" id="{747CBFEB-B891-47F0-8E5D-A0A8FDE65B9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A8BAECB9-8309-4293-85CB-F67EE4402636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24A0B4AD-29EE-4C47-9B10-6E33930CC8AD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5" name="Group 52">
              <a:extLst>
                <a:ext uri="{FF2B5EF4-FFF2-40B4-BE49-F238E27FC236}">
                  <a16:creationId xmlns:a16="http://schemas.microsoft.com/office/drawing/2014/main" id="{216BA895-B3DC-4272-9D7F-47305612CD95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28" name="Right Triangle 32">
                <a:extLst>
                  <a:ext uri="{FF2B5EF4-FFF2-40B4-BE49-F238E27FC236}">
                    <a16:creationId xmlns:a16="http://schemas.microsoft.com/office/drawing/2014/main" id="{1A2C3CD8-AB7A-4336-87B9-D67F1B033508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16A1CCB4-7220-46FD-830D-A302521189F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6" name="Picture 2" descr="D:\KMITL_KAMOL\Projects\OSM\KMITL_LOGO.gif">
              <a:extLst>
                <a:ext uri="{FF2B5EF4-FFF2-40B4-BE49-F238E27FC236}">
                  <a16:creationId xmlns:a16="http://schemas.microsoft.com/office/drawing/2014/main" id="{1F8D6918-A66F-4E28-A7DF-92A61CC2D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Slide Number Placeholder 26">
            <a:extLst>
              <a:ext uri="{FF2B5EF4-FFF2-40B4-BE49-F238E27FC236}">
                <a16:creationId xmlns:a16="http://schemas.microsoft.com/office/drawing/2014/main" id="{73EC72B2-1E91-4FC6-83B7-2505CB6433EC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18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A4C91781-CC6D-4EF7-B1BB-29437B3434DB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43984278-28C0-4852-81A3-DB7091DEB675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LOGO OSM.jpg">
            <a:extLst>
              <a:ext uri="{FF2B5EF4-FFF2-40B4-BE49-F238E27FC236}">
                <a16:creationId xmlns:a16="http://schemas.microsoft.com/office/drawing/2014/main" id="{CEAFF15E-9F5A-1140-B179-EFE1789498FA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9" name="สี่เหลี่ยมผืนผ้า: มุมมน 28">
            <a:extLst>
              <a:ext uri="{FF2B5EF4-FFF2-40B4-BE49-F238E27FC236}">
                <a16:creationId xmlns:a16="http://schemas.microsoft.com/office/drawing/2014/main" id="{AE865210-758B-40FF-9FDE-EAC29F9AF3CA}"/>
              </a:ext>
            </a:extLst>
          </p:cNvPr>
          <p:cNvSpPr/>
          <p:nvPr/>
        </p:nvSpPr>
        <p:spPr>
          <a:xfrm>
            <a:off x="5280475" y="1244545"/>
            <a:ext cx="3371506" cy="1953099"/>
          </a:xfrm>
          <a:prstGeom prst="roundRect">
            <a:avLst>
              <a:gd name="adj" fmla="val 7424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มีการดำเนินงานการเบิกจ่ายงบประมาณ 2 งวด แล้วเสร็จภายในระยะเวลา 90 วัน </a:t>
            </a:r>
          </a:p>
        </p:txBody>
      </p:sp>
      <p:sp>
        <p:nvSpPr>
          <p:cNvPr id="32" name="สี่เหลี่ยมผืนผ้า: มุมมน 31">
            <a:extLst>
              <a:ext uri="{FF2B5EF4-FFF2-40B4-BE49-F238E27FC236}">
                <a16:creationId xmlns:a16="http://schemas.microsoft.com/office/drawing/2014/main" id="{14E62C06-5AB1-4918-8101-CBC93CFE857E}"/>
              </a:ext>
            </a:extLst>
          </p:cNvPr>
          <p:cNvSpPr/>
          <p:nvPr/>
        </p:nvSpPr>
        <p:spPr>
          <a:xfrm>
            <a:off x="467545" y="1244544"/>
            <a:ext cx="3371506" cy="1953100"/>
          </a:xfrm>
          <a:prstGeom prst="roundRect">
            <a:avLst>
              <a:gd name="adj" fmla="val 742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เบิกจ่ายให้แล้วเสร็จ</a:t>
            </a:r>
          </a:p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ภายใน 90 วัน</a:t>
            </a:r>
          </a:p>
        </p:txBody>
      </p:sp>
      <p:sp>
        <p:nvSpPr>
          <p:cNvPr id="37" name="ลูกศร: ขวา 36">
            <a:extLst>
              <a:ext uri="{FF2B5EF4-FFF2-40B4-BE49-F238E27FC236}">
                <a16:creationId xmlns:a16="http://schemas.microsoft.com/office/drawing/2014/main" id="{818DD310-6CA9-4CD7-9C24-FE5C6B47BECD}"/>
              </a:ext>
            </a:extLst>
          </p:cNvPr>
          <p:cNvSpPr/>
          <p:nvPr/>
        </p:nvSpPr>
        <p:spPr>
          <a:xfrm>
            <a:off x="4046317" y="1752711"/>
            <a:ext cx="1066644" cy="9367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975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10583441-42E3-41A0-AE47-885D733D552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6A990385-1C58-4D29-A879-CC149B945273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10D5BCDB-D30C-48A7-B207-A114893CAA4B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37">
                <a:extLst>
                  <a:ext uri="{FF2B5EF4-FFF2-40B4-BE49-F238E27FC236}">
                    <a16:creationId xmlns:a16="http://schemas.microsoft.com/office/drawing/2014/main" id="{0F7DC878-B1C9-45AC-814D-1F38C4A9A6E2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0A980660-D686-4444-AFC2-385EB2ED4F27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1D3915ED-491C-4E70-9E21-E17C78348F2D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8301344A-62F7-4076-A6FF-746AEF68FD1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272309E1-70E7-482B-B3C5-35DF3A3A0A31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DB3935C9-E951-4768-AD95-BF8EF360990F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A93AFBD-3265-45FD-A88B-B382222EA664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23349526-3CBE-4B1F-9CCC-71DC3FB31329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B9CA1725-023E-45D0-B2D5-E28FD591B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9">
            <a:extLst>
              <a:ext uri="{FF2B5EF4-FFF2-40B4-BE49-F238E27FC236}">
                <a16:creationId xmlns:a16="http://schemas.microsoft.com/office/drawing/2014/main" id="{731C7929-1862-4C86-BC49-9A357C40BD2C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8" name="Slide Number Placeholder 26">
            <a:extLst>
              <a:ext uri="{FF2B5EF4-FFF2-40B4-BE49-F238E27FC236}">
                <a16:creationId xmlns:a16="http://schemas.microsoft.com/office/drawing/2014/main" id="{3E1714DA-5FCA-46DA-B0FF-1286C70A8FEF}"/>
              </a:ext>
            </a:extLst>
          </p:cNvPr>
          <p:cNvSpPr txBox="1">
            <a:spLocks/>
          </p:cNvSpPr>
          <p:nvPr/>
        </p:nvSpPr>
        <p:spPr>
          <a:xfrm>
            <a:off x="3707904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19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7399130-356C-408F-94C3-9E171A05A863}"/>
              </a:ext>
            </a:extLst>
          </p:cNvPr>
          <p:cNvSpPr txBox="1"/>
          <p:nvPr/>
        </p:nvSpPr>
        <p:spPr>
          <a:xfrm>
            <a:off x="-7640" y="4267"/>
            <a:ext cx="88281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สรุปผลการดำเนินการลดความเสี่ยงด้านการเงิน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Financial risks)</a:t>
            </a:r>
          </a:p>
          <a:p>
            <a:pPr>
              <a:tabLst>
                <a:tab pos="2962275" algn="l"/>
              </a:tabLst>
            </a:pPr>
            <a:endParaRPr lang="th-TH" sz="18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9" name="Straight Connector 33">
            <a:extLst>
              <a:ext uri="{FF2B5EF4-FFF2-40B4-BE49-F238E27FC236}">
                <a16:creationId xmlns:a16="http://schemas.microsoft.com/office/drawing/2014/main" id="{0C28FB08-2864-4DD2-9E3E-02E1F8F0D218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LOGO OSM.jpg">
            <a:extLst>
              <a:ext uri="{FF2B5EF4-FFF2-40B4-BE49-F238E27FC236}">
                <a16:creationId xmlns:a16="http://schemas.microsoft.com/office/drawing/2014/main" id="{EB99AF2B-7878-4B43-A3F8-BB4C041E7689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4633" y="79787"/>
            <a:ext cx="432000" cy="432000"/>
          </a:xfrm>
          <a:prstGeom prst="rect">
            <a:avLst/>
          </a:prstGeom>
        </p:spPr>
      </p:pic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194B77B3-C8B2-499F-B2D1-B915C74DEEC2}"/>
              </a:ext>
            </a:extLst>
          </p:cNvPr>
          <p:cNvGrpSpPr/>
          <p:nvPr/>
        </p:nvGrpSpPr>
        <p:grpSpPr>
          <a:xfrm>
            <a:off x="2503235" y="953091"/>
            <a:ext cx="3806362" cy="338563"/>
            <a:chOff x="171342" y="632963"/>
            <a:chExt cx="3806362" cy="338563"/>
          </a:xfrm>
        </p:grpSpPr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99876D6A-EAD5-4E66-BE72-96D6B9A38756}"/>
                </a:ext>
              </a:extLst>
            </p:cNvPr>
            <p:cNvGrpSpPr/>
            <p:nvPr/>
          </p:nvGrpSpPr>
          <p:grpSpPr>
            <a:xfrm>
              <a:off x="171342" y="632963"/>
              <a:ext cx="2528450" cy="338554"/>
              <a:chOff x="171342" y="639325"/>
              <a:chExt cx="2528450" cy="338554"/>
            </a:xfrm>
          </p:grpSpPr>
          <p:sp>
            <p:nvSpPr>
              <p:cNvPr id="58" name="สี่เหลี่ยมผืนผ้า 57">
                <a:extLst>
                  <a:ext uri="{FF2B5EF4-FFF2-40B4-BE49-F238E27FC236}">
                    <a16:creationId xmlns:a16="http://schemas.microsoft.com/office/drawing/2014/main" id="{DE3A22E8-A94F-4C8D-86C3-092D0B7A3C90}"/>
                  </a:ext>
                </a:extLst>
              </p:cNvPr>
              <p:cNvSpPr/>
              <p:nvPr/>
            </p:nvSpPr>
            <p:spPr>
              <a:xfrm>
                <a:off x="171342" y="694250"/>
                <a:ext cx="235070" cy="2200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กล่องข้อความ 59">
                <a:extLst>
                  <a:ext uri="{FF2B5EF4-FFF2-40B4-BE49-F238E27FC236}">
                    <a16:creationId xmlns:a16="http://schemas.microsoft.com/office/drawing/2014/main" id="{B5472CFB-F4CB-4656-BDDB-7E72A9B06296}"/>
                  </a:ext>
                </a:extLst>
              </p:cNvPr>
              <p:cNvSpPr txBox="1"/>
              <p:nvPr/>
            </p:nvSpPr>
            <p:spPr>
              <a:xfrm>
                <a:off x="360478" y="639325"/>
                <a:ext cx="23393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จำนวนความเสี่ยงในระดับสูง</a:t>
                </a:r>
              </a:p>
            </p:txBody>
          </p:sp>
        </p:grpSp>
        <p:grpSp>
          <p:nvGrpSpPr>
            <p:cNvPr id="46" name="กลุ่ม 45">
              <a:extLst>
                <a:ext uri="{FF2B5EF4-FFF2-40B4-BE49-F238E27FC236}">
                  <a16:creationId xmlns:a16="http://schemas.microsoft.com/office/drawing/2014/main" id="{CE0D0927-334C-4B24-A24D-A6DB54718F61}"/>
                </a:ext>
              </a:extLst>
            </p:cNvPr>
            <p:cNvGrpSpPr/>
            <p:nvPr/>
          </p:nvGrpSpPr>
          <p:grpSpPr>
            <a:xfrm>
              <a:off x="2074523" y="632972"/>
              <a:ext cx="1903181" cy="338554"/>
              <a:chOff x="-277209" y="631038"/>
              <a:chExt cx="1903181" cy="338554"/>
            </a:xfrm>
          </p:grpSpPr>
          <p:sp>
            <p:nvSpPr>
              <p:cNvPr id="47" name="สี่เหลี่ยมผืนผ้า 46">
                <a:extLst>
                  <a:ext uri="{FF2B5EF4-FFF2-40B4-BE49-F238E27FC236}">
                    <a16:creationId xmlns:a16="http://schemas.microsoft.com/office/drawing/2014/main" id="{671D1CF0-6180-4FF7-AFB2-DC465B4A9C6B}"/>
                  </a:ext>
                </a:extLst>
              </p:cNvPr>
              <p:cNvSpPr/>
              <p:nvPr/>
            </p:nvSpPr>
            <p:spPr>
              <a:xfrm>
                <a:off x="-277209" y="689004"/>
                <a:ext cx="235070" cy="215951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กล่องข้อความ 49">
                <a:extLst>
                  <a:ext uri="{FF2B5EF4-FFF2-40B4-BE49-F238E27FC236}">
                    <a16:creationId xmlns:a16="http://schemas.microsoft.com/office/drawing/2014/main" id="{6A277854-5A1A-4735-B12F-97B5901A03AC}"/>
                  </a:ext>
                </a:extLst>
              </p:cNvPr>
              <p:cNvSpPr txBox="1"/>
              <p:nvPr/>
            </p:nvSpPr>
            <p:spPr>
              <a:xfrm>
                <a:off x="-88073" y="631038"/>
                <a:ext cx="17140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จำนวนความเสี่ยงในระดับต่ำ</a:t>
                </a:r>
              </a:p>
            </p:txBody>
          </p:sp>
        </p:grp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EA30F5C-C2DE-4A89-B2C5-B1871FBCD620}"/>
              </a:ext>
            </a:extLst>
          </p:cNvPr>
          <p:cNvGrpSpPr/>
          <p:nvPr/>
        </p:nvGrpSpPr>
        <p:grpSpPr>
          <a:xfrm>
            <a:off x="1039523" y="2286781"/>
            <a:ext cx="7064954" cy="1867958"/>
            <a:chOff x="1039523" y="2628300"/>
            <a:chExt cx="7064954" cy="1867958"/>
          </a:xfrm>
        </p:grpSpPr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D5027D6F-BE7E-4FA7-8C98-B3530968ACFA}"/>
                </a:ext>
              </a:extLst>
            </p:cNvPr>
            <p:cNvGrpSpPr/>
            <p:nvPr/>
          </p:nvGrpSpPr>
          <p:grpSpPr>
            <a:xfrm>
              <a:off x="1039523" y="2628300"/>
              <a:ext cx="7064954" cy="1867958"/>
              <a:chOff x="-665158" y="2780273"/>
              <a:chExt cx="6669678" cy="1879823"/>
            </a:xfrm>
          </p:grpSpPr>
          <p:cxnSp>
            <p:nvCxnSpPr>
              <p:cNvPr id="3" name="ตัวเชื่อมต่อตรง 2">
                <a:extLst>
                  <a:ext uri="{FF2B5EF4-FFF2-40B4-BE49-F238E27FC236}">
                    <a16:creationId xmlns:a16="http://schemas.microsoft.com/office/drawing/2014/main" id="{C38AEA47-8974-448D-93D7-194D893D7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65158" y="4075321"/>
                <a:ext cx="6669678" cy="859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สี่เหลี่ยมผืนผ้า 4">
                <a:extLst>
                  <a:ext uri="{FF2B5EF4-FFF2-40B4-BE49-F238E27FC236}">
                    <a16:creationId xmlns:a16="http://schemas.microsoft.com/office/drawing/2014/main" id="{97041434-74FF-4513-AADD-DDE5A6E89BA7}"/>
                  </a:ext>
                </a:extLst>
              </p:cNvPr>
              <p:cNvSpPr/>
              <p:nvPr/>
            </p:nvSpPr>
            <p:spPr>
              <a:xfrm>
                <a:off x="656133" y="3102386"/>
                <a:ext cx="624201" cy="97896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" name="กล่องข้อความ 5">
                <a:extLst>
                  <a:ext uri="{FF2B5EF4-FFF2-40B4-BE49-F238E27FC236}">
                    <a16:creationId xmlns:a16="http://schemas.microsoft.com/office/drawing/2014/main" id="{F0DE7C12-1F24-40A5-AEFB-32749BD5C285}"/>
                  </a:ext>
                </a:extLst>
              </p:cNvPr>
              <p:cNvSpPr txBox="1"/>
              <p:nvPr/>
            </p:nvSpPr>
            <p:spPr>
              <a:xfrm>
                <a:off x="51177" y="4075321"/>
                <a:ext cx="18760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เหตุการณ์เสี่ยงที่อยู่ในระดับสูง</a:t>
                </a:r>
              </a:p>
              <a:p>
                <a:pPr algn="ctr"/>
                <a:r>
                  <a:rPr lang="th-TH" sz="1600" b="1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ก่อน</a:t>
                </a:r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การดำเนินการ</a:t>
                </a:r>
              </a:p>
            </p:txBody>
          </p:sp>
          <p:sp>
            <p:nvSpPr>
              <p:cNvPr id="7" name="สี่เหลี่ยมผืนผ้า 6">
                <a:extLst>
                  <a:ext uri="{FF2B5EF4-FFF2-40B4-BE49-F238E27FC236}">
                    <a16:creationId xmlns:a16="http://schemas.microsoft.com/office/drawing/2014/main" id="{89B59D99-E41B-4CEC-8E90-570F003E1C90}"/>
                  </a:ext>
                </a:extLst>
              </p:cNvPr>
              <p:cNvSpPr/>
              <p:nvPr/>
            </p:nvSpPr>
            <p:spPr>
              <a:xfrm>
                <a:off x="650547" y="3040941"/>
                <a:ext cx="624201" cy="3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</a:t>
                </a:r>
              </a:p>
            </p:txBody>
          </p:sp>
          <p:sp>
            <p:nvSpPr>
              <p:cNvPr id="40" name="สี่เหลี่ยมผืนผ้า 39">
                <a:extLst>
                  <a:ext uri="{FF2B5EF4-FFF2-40B4-BE49-F238E27FC236}">
                    <a16:creationId xmlns:a16="http://schemas.microsoft.com/office/drawing/2014/main" id="{7F96AF49-6906-4A5A-91FE-7DCDEEABE94F}"/>
                  </a:ext>
                </a:extLst>
              </p:cNvPr>
              <p:cNvSpPr/>
              <p:nvPr/>
            </p:nvSpPr>
            <p:spPr>
              <a:xfrm>
                <a:off x="3732772" y="3591871"/>
                <a:ext cx="632807" cy="492048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 dirty="0"/>
              </a:p>
            </p:txBody>
          </p:sp>
          <p:sp>
            <p:nvSpPr>
              <p:cNvPr id="20" name="ลูกศร: ขวา 19">
                <a:extLst>
                  <a:ext uri="{FF2B5EF4-FFF2-40B4-BE49-F238E27FC236}">
                    <a16:creationId xmlns:a16="http://schemas.microsoft.com/office/drawing/2014/main" id="{96699F2D-B72B-4579-99B0-94B266B1D00B}"/>
                  </a:ext>
                </a:extLst>
              </p:cNvPr>
              <p:cNvSpPr/>
              <p:nvPr/>
            </p:nvSpPr>
            <p:spPr>
              <a:xfrm>
                <a:off x="1523477" y="3224671"/>
                <a:ext cx="1979768" cy="75521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มาตรการลดความเสี่ยง</a:t>
                </a:r>
              </a:p>
            </p:txBody>
          </p:sp>
          <p:sp>
            <p:nvSpPr>
              <p:cNvPr id="43" name="กล่องข้อความ 42">
                <a:extLst>
                  <a:ext uri="{FF2B5EF4-FFF2-40B4-BE49-F238E27FC236}">
                    <a16:creationId xmlns:a16="http://schemas.microsoft.com/office/drawing/2014/main" id="{1429AAEC-6E71-4FE6-8461-71C57D45B002}"/>
                  </a:ext>
                </a:extLst>
              </p:cNvPr>
              <p:cNvSpPr txBox="1"/>
              <p:nvPr/>
            </p:nvSpPr>
            <p:spPr>
              <a:xfrm>
                <a:off x="2164534" y="4075321"/>
                <a:ext cx="37667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คงเหลือ</a:t>
                </a:r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ความเสี่ยงในระดับสูง 1 เหตุการณ์เสี่ยง</a:t>
                </a:r>
              </a:p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ความเสี่ยง</a:t>
                </a:r>
                <a:r>
                  <a:rPr lang="th-TH" sz="1600" b="1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ลดลง</a:t>
                </a:r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อยู่ในระดับต่ำ 1 เหตุการณ์เสี่ยง</a:t>
                </a:r>
              </a:p>
            </p:txBody>
          </p:sp>
          <p:sp>
            <p:nvSpPr>
              <p:cNvPr id="55" name="กล่องข้อความ 54">
                <a:extLst>
                  <a:ext uri="{FF2B5EF4-FFF2-40B4-BE49-F238E27FC236}">
                    <a16:creationId xmlns:a16="http://schemas.microsoft.com/office/drawing/2014/main" id="{B87296EA-2C92-42CE-8185-185C937A94A3}"/>
                  </a:ext>
                </a:extLst>
              </p:cNvPr>
              <p:cNvSpPr txBox="1"/>
              <p:nvPr/>
            </p:nvSpPr>
            <p:spPr>
              <a:xfrm>
                <a:off x="313179" y="2780273"/>
                <a:ext cx="1297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ก่อนการดำเนินการ</a:t>
                </a:r>
              </a:p>
            </p:txBody>
          </p:sp>
          <p:sp>
            <p:nvSpPr>
              <p:cNvPr id="56" name="กล่องข้อความ 55">
                <a:extLst>
                  <a:ext uri="{FF2B5EF4-FFF2-40B4-BE49-F238E27FC236}">
                    <a16:creationId xmlns:a16="http://schemas.microsoft.com/office/drawing/2014/main" id="{D5B957C1-C026-411D-89A3-34ED2806EAE5}"/>
                  </a:ext>
                </a:extLst>
              </p:cNvPr>
              <p:cNvSpPr txBox="1"/>
              <p:nvPr/>
            </p:nvSpPr>
            <p:spPr>
              <a:xfrm>
                <a:off x="3413137" y="2780273"/>
                <a:ext cx="1269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หลังการดำเนินการ</a:t>
                </a:r>
              </a:p>
            </p:txBody>
          </p:sp>
          <p:sp>
            <p:nvSpPr>
              <p:cNvPr id="45" name="สี่เหลี่ยมผืนผ้า 44">
                <a:extLst>
                  <a:ext uri="{FF2B5EF4-FFF2-40B4-BE49-F238E27FC236}">
                    <a16:creationId xmlns:a16="http://schemas.microsoft.com/office/drawing/2014/main" id="{42C087F8-D09F-49FB-8564-D88695E31C24}"/>
                  </a:ext>
                </a:extLst>
              </p:cNvPr>
              <p:cNvSpPr/>
              <p:nvPr/>
            </p:nvSpPr>
            <p:spPr>
              <a:xfrm>
                <a:off x="3741378" y="3530371"/>
                <a:ext cx="624201" cy="3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</a:t>
                </a:r>
              </a:p>
            </p:txBody>
          </p:sp>
        </p:grpSp>
        <p:sp>
          <p:nvSpPr>
            <p:cNvPr id="52" name="สี่เหลี่ยมผืนผ้า 51">
              <a:extLst>
                <a:ext uri="{FF2B5EF4-FFF2-40B4-BE49-F238E27FC236}">
                  <a16:creationId xmlns:a16="http://schemas.microsoft.com/office/drawing/2014/main" id="{374463F1-5461-4F9A-A682-A89339C53EF6}"/>
                </a:ext>
              </a:extLst>
            </p:cNvPr>
            <p:cNvSpPr/>
            <p:nvPr/>
          </p:nvSpPr>
          <p:spPr>
            <a:xfrm>
              <a:off x="5702442" y="2948381"/>
              <a:ext cx="670309" cy="48894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3" name="สี่เหลี่ยมผืนผ้า 52">
              <a:extLst>
                <a:ext uri="{FF2B5EF4-FFF2-40B4-BE49-F238E27FC236}">
                  <a16:creationId xmlns:a16="http://schemas.microsoft.com/office/drawing/2014/main" id="{524ADCF4-5C59-4385-9478-D0E03152E41B}"/>
                </a:ext>
              </a:extLst>
            </p:cNvPr>
            <p:cNvSpPr/>
            <p:nvPr/>
          </p:nvSpPr>
          <p:spPr>
            <a:xfrm>
              <a:off x="5701291" y="2871398"/>
              <a:ext cx="661194" cy="3553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932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10583441-42E3-41A0-AE47-885D733D552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6A990385-1C58-4D29-A879-CC149B945273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10D5BCDB-D30C-48A7-B207-A114893CAA4B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37">
                <a:extLst>
                  <a:ext uri="{FF2B5EF4-FFF2-40B4-BE49-F238E27FC236}">
                    <a16:creationId xmlns:a16="http://schemas.microsoft.com/office/drawing/2014/main" id="{0F7DC878-B1C9-45AC-814D-1F38C4A9A6E2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0A980660-D686-4444-AFC2-385EB2ED4F27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1D3915ED-491C-4E70-9E21-E17C78348F2D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8301344A-62F7-4076-A6FF-746AEF68FD1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272309E1-70E7-482B-B3C5-35DF3A3A0A31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DB3935C9-E951-4768-AD95-BF8EF360990F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A93AFBD-3265-45FD-A88B-B382222EA664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23349526-3CBE-4B1F-9CCC-71DC3FB31329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B9CA1725-023E-45D0-B2D5-E28FD591B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9">
            <a:extLst>
              <a:ext uri="{FF2B5EF4-FFF2-40B4-BE49-F238E27FC236}">
                <a16:creationId xmlns:a16="http://schemas.microsoft.com/office/drawing/2014/main" id="{731C7929-1862-4C86-BC49-9A357C40BD2C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8" name="Slide Number Placeholder 26">
            <a:extLst>
              <a:ext uri="{FF2B5EF4-FFF2-40B4-BE49-F238E27FC236}">
                <a16:creationId xmlns:a16="http://schemas.microsoft.com/office/drawing/2014/main" id="{3E1714DA-5FCA-46DA-B0FF-1286C70A8FEF}"/>
              </a:ext>
            </a:extLst>
          </p:cNvPr>
          <p:cNvSpPr txBox="1">
            <a:spLocks/>
          </p:cNvSpPr>
          <p:nvPr/>
        </p:nvSpPr>
        <p:spPr>
          <a:xfrm>
            <a:off x="3707904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2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7399130-356C-408F-94C3-9E171A05A863}"/>
              </a:ext>
            </a:extLst>
          </p:cNvPr>
          <p:cNvSpPr txBox="1"/>
          <p:nvPr/>
        </p:nvSpPr>
        <p:spPr>
          <a:xfrm>
            <a:off x="-7640" y="4267"/>
            <a:ext cx="882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ประเภทความเสี่ยง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Types of Risks)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9" name="Straight Connector 33">
            <a:extLst>
              <a:ext uri="{FF2B5EF4-FFF2-40B4-BE49-F238E27FC236}">
                <a16:creationId xmlns:a16="http://schemas.microsoft.com/office/drawing/2014/main" id="{0C28FB08-2864-4DD2-9E3E-02E1F8F0D218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LOGO OSM.jpg">
            <a:extLst>
              <a:ext uri="{FF2B5EF4-FFF2-40B4-BE49-F238E27FC236}">
                <a16:creationId xmlns:a16="http://schemas.microsoft.com/office/drawing/2014/main" id="{EB99AF2B-7878-4B43-A3F8-BB4C041E7689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F793B3C0-CB20-45AA-AAFB-1825CA8E26CA}"/>
              </a:ext>
            </a:extLst>
          </p:cNvPr>
          <p:cNvSpPr/>
          <p:nvPr/>
        </p:nvSpPr>
        <p:spPr>
          <a:xfrm>
            <a:off x="395536" y="1059582"/>
            <a:ext cx="1477194" cy="1354227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1DA9414-4660-41B8-8F78-E8D594394F4E}"/>
              </a:ext>
            </a:extLst>
          </p:cNvPr>
          <p:cNvSpPr txBox="1"/>
          <p:nvPr/>
        </p:nvSpPr>
        <p:spPr>
          <a:xfrm>
            <a:off x="2051720" y="878979"/>
            <a:ext cx="68407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ความเสี่ยงด้านกลยุทธ์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Strategic Risk)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49263" lvl="1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รับนักศึกษาได้ต่ำกว่าแผนที่กำหนดรวม 22 หลักสูตร</a:t>
            </a:r>
          </a:p>
          <a:p>
            <a:pPr marL="449263" lvl="1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ผลงานวิจัยและนวัตกรรมที่เผยแพร่ในวารสารหรือนำไปใช้อ้างอิงในระดับชาติหรือนานาชาติหรือนำไปใช้ประโยชน์หรือต่อยอดในเชิงพาณิชย์ลดลง</a:t>
            </a:r>
          </a:p>
        </p:txBody>
      </p:sp>
      <p:sp>
        <p:nvSpPr>
          <p:cNvPr id="24" name="สี่เหลี่ยมผืนผ้า: มุมมน 23">
            <a:extLst>
              <a:ext uri="{FF2B5EF4-FFF2-40B4-BE49-F238E27FC236}">
                <a16:creationId xmlns:a16="http://schemas.microsoft.com/office/drawing/2014/main" id="{82A9FB0F-D173-447E-978F-A34A1754848F}"/>
              </a:ext>
            </a:extLst>
          </p:cNvPr>
          <p:cNvSpPr/>
          <p:nvPr/>
        </p:nvSpPr>
        <p:spPr>
          <a:xfrm>
            <a:off x="395536" y="2990672"/>
            <a:ext cx="1477194" cy="1354227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33AA3B9D-BC15-457A-9983-08FA5AD73188}"/>
              </a:ext>
            </a:extLst>
          </p:cNvPr>
          <p:cNvSpPr txBox="1"/>
          <p:nvPr/>
        </p:nvSpPr>
        <p:spPr>
          <a:xfrm>
            <a:off x="2051720" y="2912761"/>
            <a:ext cx="57307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ความเสี่ยงด้านการเงิน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Financial Risk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  <a:p>
            <a:pPr marL="449263" lvl="1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รายได้ไม่พอรายจ่าย</a:t>
            </a:r>
          </a:p>
          <a:p>
            <a:pPr marL="449263" lvl="1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เบิกจ่ายงบประมาณไม่ทันตามระยะเวลาที่กำหนด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1213790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A98847C8-323C-48FE-A709-7A6DA7C2DF1E}"/>
              </a:ext>
            </a:extLst>
          </p:cNvPr>
          <p:cNvSpPr txBox="1"/>
          <p:nvPr/>
        </p:nvSpPr>
        <p:spPr>
          <a:xfrm>
            <a:off x="18000" y="867724"/>
            <a:ext cx="912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ความเสี่ยงด้านการปฏิบัติงาน (</a:t>
            </a:r>
            <a:r>
              <a:rPr lang="en-US" sz="7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Risk)</a:t>
            </a:r>
          </a:p>
        </p:txBody>
      </p:sp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20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0702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21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-16399" y="24407"/>
            <a:ext cx="895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 -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ขาดแคลนบุคลากรสายวิชาการ</a:t>
            </a: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6E8EB2B1-3E0A-8F45-A14D-75A1085A399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0479A95F-D222-4497-AEE3-ACEA89A8D569}"/>
              </a:ext>
            </a:extLst>
          </p:cNvPr>
          <p:cNvSpPr txBox="1"/>
          <p:nvPr/>
        </p:nvSpPr>
        <p:spPr>
          <a:xfrm>
            <a:off x="287522" y="744243"/>
            <a:ext cx="8388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มีการจัดทำแผนยุทธศาสตร์การบริหารและพัฒนาทรัพยากรบุคคล สจล.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ปรับปรุงขั้นตอนการขอตำแหน่งทางวิชาการ</a:t>
            </a:r>
          </a:p>
        </p:txBody>
      </p:sp>
    </p:spTree>
    <p:extLst>
      <p:ext uri="{BB962C8B-B14F-4D97-AF65-F5344CB8AC3E}">
        <p14:creationId xmlns:p14="http://schemas.microsoft.com/office/powerpoint/2010/main" val="488068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">
            <a:extLst>
              <a:ext uri="{FF2B5EF4-FFF2-40B4-BE49-F238E27FC236}">
                <a16:creationId xmlns:a16="http://schemas.microsoft.com/office/drawing/2014/main" id="{CF0F8D6E-E8B2-47B8-9DEB-EF75B9764738}"/>
              </a:ext>
            </a:extLst>
          </p:cNvPr>
          <p:cNvSpPr txBox="1"/>
          <p:nvPr/>
        </p:nvSpPr>
        <p:spPr>
          <a:xfrm>
            <a:off x="21955" y="7448"/>
            <a:ext cx="878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 -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ขาดแคลนบุคลากรสายวิชาการ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075B1B5A-72A1-4EB6-B55A-D9E0FE8C6E10}"/>
              </a:ext>
            </a:extLst>
          </p:cNvPr>
          <p:cNvSpPr txBox="1"/>
          <p:nvPr/>
        </p:nvSpPr>
        <p:spPr>
          <a:xfrm>
            <a:off x="889019" y="693098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BAAB3E98-DDE3-4F6B-8D31-BA7916266AF6}"/>
              </a:ext>
            </a:extLst>
          </p:cNvPr>
          <p:cNvSpPr txBox="1"/>
          <p:nvPr/>
        </p:nvSpPr>
        <p:spPr>
          <a:xfrm>
            <a:off x="5641231" y="693099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ผลการดำเนินการ</a:t>
            </a:r>
          </a:p>
        </p:txBody>
      </p:sp>
      <p:sp>
        <p:nvSpPr>
          <p:cNvPr id="49" name="ชื่อเรื่อง 2">
            <a:extLst>
              <a:ext uri="{FF2B5EF4-FFF2-40B4-BE49-F238E27FC236}">
                <a16:creationId xmlns:a16="http://schemas.microsoft.com/office/drawing/2014/main" id="{B0E6F090-5D4F-4F4A-B2B8-E6E285588F25}"/>
              </a:ext>
            </a:extLst>
          </p:cNvPr>
          <p:cNvSpPr txBox="1">
            <a:spLocks/>
          </p:cNvSpPr>
          <p:nvPr/>
        </p:nvSpPr>
        <p:spPr bwMode="auto">
          <a:xfrm>
            <a:off x="1913443" y="3469470"/>
            <a:ext cx="4702691" cy="131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 anchorCtr="0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คงเหลือความเสี่ยงระดับ</a:t>
            </a:r>
            <a:r>
              <a:rPr lang="th-TH" sz="3600" b="1" u="sng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ปานกลาง</a:t>
            </a:r>
          </a:p>
        </p:txBody>
      </p:sp>
      <p:grpSp>
        <p:nvGrpSpPr>
          <p:cNvPr id="18" name="Group 47">
            <a:extLst>
              <a:ext uri="{FF2B5EF4-FFF2-40B4-BE49-F238E27FC236}">
                <a16:creationId xmlns:a16="http://schemas.microsoft.com/office/drawing/2014/main" id="{9C32DD42-18C1-45E5-A2E8-5C75386F08C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19" name="Group 48">
              <a:extLst>
                <a:ext uri="{FF2B5EF4-FFF2-40B4-BE49-F238E27FC236}">
                  <a16:creationId xmlns:a16="http://schemas.microsoft.com/office/drawing/2014/main" id="{011CFA4E-0B8B-43A9-867C-5ACDF033E5E2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Right Triangle 36">
                <a:extLst>
                  <a:ext uri="{FF2B5EF4-FFF2-40B4-BE49-F238E27FC236}">
                    <a16:creationId xmlns:a16="http://schemas.microsoft.com/office/drawing/2014/main" id="{71894587-C36C-42F3-8595-91FAB8D8BD40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C31973CB-8F35-45FD-BA9E-AC527CFFB3FB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id="{627D59B4-6E86-4C3C-9164-1BF1EF4B4200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34" name="Right Triangle 34">
                <a:extLst>
                  <a:ext uri="{FF2B5EF4-FFF2-40B4-BE49-F238E27FC236}">
                    <a16:creationId xmlns:a16="http://schemas.microsoft.com/office/drawing/2014/main" id="{747CBFEB-B891-47F0-8E5D-A0A8FDE65B9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A8BAECB9-8309-4293-85CB-F67EE4402636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24A0B4AD-29EE-4C47-9B10-6E33930CC8AD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5" name="Group 52">
              <a:extLst>
                <a:ext uri="{FF2B5EF4-FFF2-40B4-BE49-F238E27FC236}">
                  <a16:creationId xmlns:a16="http://schemas.microsoft.com/office/drawing/2014/main" id="{216BA895-B3DC-4272-9D7F-47305612CD95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28" name="Right Triangle 32">
                <a:extLst>
                  <a:ext uri="{FF2B5EF4-FFF2-40B4-BE49-F238E27FC236}">
                    <a16:creationId xmlns:a16="http://schemas.microsoft.com/office/drawing/2014/main" id="{1A2C3CD8-AB7A-4336-87B9-D67F1B033508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16A1CCB4-7220-46FD-830D-A302521189F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6" name="Picture 2" descr="D:\KMITL_KAMOL\Projects\OSM\KMITL_LOGO.gif">
              <a:extLst>
                <a:ext uri="{FF2B5EF4-FFF2-40B4-BE49-F238E27FC236}">
                  <a16:creationId xmlns:a16="http://schemas.microsoft.com/office/drawing/2014/main" id="{1F8D6918-A66F-4E28-A7DF-92A61CC2D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Slide Number Placeholder 26">
            <a:extLst>
              <a:ext uri="{FF2B5EF4-FFF2-40B4-BE49-F238E27FC236}">
                <a16:creationId xmlns:a16="http://schemas.microsoft.com/office/drawing/2014/main" id="{73EC72B2-1E91-4FC6-83B7-2505CB6433EC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22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A4C91781-CC6D-4EF7-B1BB-29437B3434DB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43984278-28C0-4852-81A3-DB7091DEB675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LOGO OSM.jpg">
            <a:extLst>
              <a:ext uri="{FF2B5EF4-FFF2-40B4-BE49-F238E27FC236}">
                <a16:creationId xmlns:a16="http://schemas.microsoft.com/office/drawing/2014/main" id="{CEAFF15E-9F5A-1140-B179-EFE1789498FA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9" name="สี่เหลี่ยมผืนผ้า: มุมมน 28">
            <a:extLst>
              <a:ext uri="{FF2B5EF4-FFF2-40B4-BE49-F238E27FC236}">
                <a16:creationId xmlns:a16="http://schemas.microsoft.com/office/drawing/2014/main" id="{AE865210-758B-40FF-9FDE-EAC29F9AF3CA}"/>
              </a:ext>
            </a:extLst>
          </p:cNvPr>
          <p:cNvSpPr/>
          <p:nvPr/>
        </p:nvSpPr>
        <p:spPr>
          <a:xfrm>
            <a:off x="5280475" y="1244545"/>
            <a:ext cx="3371506" cy="1953099"/>
          </a:xfrm>
          <a:prstGeom prst="roundRect">
            <a:avLst>
              <a:gd name="adj" fmla="val 742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มีผู้ดำรงตำแหน่งทางวิชาการ</a:t>
            </a:r>
            <a:r>
              <a:rPr lang="th-TH" sz="3000" b="1" u="sng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เพิ่มขึ้น</a:t>
            </a:r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จำนวน 50 คน </a:t>
            </a:r>
          </a:p>
          <a:p>
            <a:pPr algn="ctr"/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คิดเป็นร้อยละ 8.09</a:t>
            </a:r>
          </a:p>
        </p:txBody>
      </p:sp>
      <p:sp>
        <p:nvSpPr>
          <p:cNvPr id="32" name="สี่เหลี่ยมผืนผ้า: มุมมน 31">
            <a:extLst>
              <a:ext uri="{FF2B5EF4-FFF2-40B4-BE49-F238E27FC236}">
                <a16:creationId xmlns:a16="http://schemas.microsoft.com/office/drawing/2014/main" id="{14E62C06-5AB1-4918-8101-CBC93CFE857E}"/>
              </a:ext>
            </a:extLst>
          </p:cNvPr>
          <p:cNvSpPr/>
          <p:nvPr/>
        </p:nvSpPr>
        <p:spPr>
          <a:xfrm>
            <a:off x="467545" y="1244544"/>
            <a:ext cx="3371506" cy="1953100"/>
          </a:xfrm>
          <a:prstGeom prst="roundRect">
            <a:avLst>
              <a:gd name="adj" fmla="val 742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มีบุคลากรสายวิชาการเพิ่มขึ้นร้อยละ 10</a:t>
            </a:r>
          </a:p>
        </p:txBody>
      </p:sp>
      <p:sp>
        <p:nvSpPr>
          <p:cNvPr id="37" name="ลูกศร: ขวา 36">
            <a:extLst>
              <a:ext uri="{FF2B5EF4-FFF2-40B4-BE49-F238E27FC236}">
                <a16:creationId xmlns:a16="http://schemas.microsoft.com/office/drawing/2014/main" id="{818DD310-6CA9-4CD7-9C24-FE5C6B47BECD}"/>
              </a:ext>
            </a:extLst>
          </p:cNvPr>
          <p:cNvSpPr/>
          <p:nvPr/>
        </p:nvSpPr>
        <p:spPr>
          <a:xfrm>
            <a:off x="4046317" y="1752711"/>
            <a:ext cx="1066644" cy="9367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9221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23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-16399" y="24407"/>
            <a:ext cx="89545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 -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ผลประโยชน์ทับซ้อนในการจัดซื้อจัดจ้าง</a:t>
            </a:r>
          </a:p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6E8EB2B1-3E0A-8F45-A14D-75A1085A399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0479A95F-D222-4497-AEE3-ACEA89A8D569}"/>
              </a:ext>
            </a:extLst>
          </p:cNvPr>
          <p:cNvSpPr txBox="1"/>
          <p:nvPr/>
        </p:nvSpPr>
        <p:spPr>
          <a:xfrm>
            <a:off x="287523" y="744243"/>
            <a:ext cx="82449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แต่งตั้งคณะกรรมการ/กรรมการในการกำหนดรายละเอียดการจัดซื้อจัดจ้าง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ให้ผู้ปฏิบัติงานไปศึกษาดูงานและนิทรรศการเรื่องการมีผลประโยชน์ทับซ้อนที่สำนักงาน ป.ป.ช.</a:t>
            </a:r>
          </a:p>
        </p:txBody>
      </p:sp>
    </p:spTree>
    <p:extLst>
      <p:ext uri="{BB962C8B-B14F-4D97-AF65-F5344CB8AC3E}">
        <p14:creationId xmlns:p14="http://schemas.microsoft.com/office/powerpoint/2010/main" val="2574088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">
            <a:extLst>
              <a:ext uri="{FF2B5EF4-FFF2-40B4-BE49-F238E27FC236}">
                <a16:creationId xmlns:a16="http://schemas.microsoft.com/office/drawing/2014/main" id="{CF0F8D6E-E8B2-47B8-9DEB-EF75B9764738}"/>
              </a:ext>
            </a:extLst>
          </p:cNvPr>
          <p:cNvSpPr txBox="1"/>
          <p:nvPr/>
        </p:nvSpPr>
        <p:spPr>
          <a:xfrm>
            <a:off x="21955" y="7448"/>
            <a:ext cx="878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เหตุการณ์เสี่ยง ผลประโยชน์ทับซ้อน ในการจัดซื้อ จัดจ้าง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075B1B5A-72A1-4EB6-B55A-D9E0FE8C6E10}"/>
              </a:ext>
            </a:extLst>
          </p:cNvPr>
          <p:cNvSpPr txBox="1"/>
          <p:nvPr/>
        </p:nvSpPr>
        <p:spPr>
          <a:xfrm>
            <a:off x="889019" y="693098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BAAB3E98-DDE3-4F6B-8D31-BA7916266AF6}"/>
              </a:ext>
            </a:extLst>
          </p:cNvPr>
          <p:cNvSpPr txBox="1"/>
          <p:nvPr/>
        </p:nvSpPr>
        <p:spPr>
          <a:xfrm>
            <a:off x="5641231" y="693099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ผลการดำเนินการ</a:t>
            </a:r>
          </a:p>
        </p:txBody>
      </p:sp>
      <p:sp>
        <p:nvSpPr>
          <p:cNvPr id="49" name="ชื่อเรื่อง 2">
            <a:extLst>
              <a:ext uri="{FF2B5EF4-FFF2-40B4-BE49-F238E27FC236}">
                <a16:creationId xmlns:a16="http://schemas.microsoft.com/office/drawing/2014/main" id="{B0E6F090-5D4F-4F4A-B2B8-E6E285588F25}"/>
              </a:ext>
            </a:extLst>
          </p:cNvPr>
          <p:cNvSpPr txBox="1">
            <a:spLocks/>
          </p:cNvSpPr>
          <p:nvPr/>
        </p:nvSpPr>
        <p:spPr bwMode="auto">
          <a:xfrm>
            <a:off x="2176168" y="3306710"/>
            <a:ext cx="4783396" cy="131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 anchorCtr="0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h-TH" sz="4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คงเหลือความเสี่ยงระดับ</a:t>
            </a:r>
            <a:r>
              <a:rPr lang="th-TH" sz="4400" b="1" u="sng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ต่ำ</a:t>
            </a:r>
          </a:p>
        </p:txBody>
      </p:sp>
      <p:grpSp>
        <p:nvGrpSpPr>
          <p:cNvPr id="18" name="Group 47">
            <a:extLst>
              <a:ext uri="{FF2B5EF4-FFF2-40B4-BE49-F238E27FC236}">
                <a16:creationId xmlns:a16="http://schemas.microsoft.com/office/drawing/2014/main" id="{9C32DD42-18C1-45E5-A2E8-5C75386F08C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19" name="Group 48">
              <a:extLst>
                <a:ext uri="{FF2B5EF4-FFF2-40B4-BE49-F238E27FC236}">
                  <a16:creationId xmlns:a16="http://schemas.microsoft.com/office/drawing/2014/main" id="{011CFA4E-0B8B-43A9-867C-5ACDF033E5E2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Right Triangle 36">
                <a:extLst>
                  <a:ext uri="{FF2B5EF4-FFF2-40B4-BE49-F238E27FC236}">
                    <a16:creationId xmlns:a16="http://schemas.microsoft.com/office/drawing/2014/main" id="{71894587-C36C-42F3-8595-91FAB8D8BD40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C31973CB-8F35-45FD-BA9E-AC527CFFB3FB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id="{627D59B4-6E86-4C3C-9164-1BF1EF4B4200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34" name="Right Triangle 34">
                <a:extLst>
                  <a:ext uri="{FF2B5EF4-FFF2-40B4-BE49-F238E27FC236}">
                    <a16:creationId xmlns:a16="http://schemas.microsoft.com/office/drawing/2014/main" id="{747CBFEB-B891-47F0-8E5D-A0A8FDE65B9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A8BAECB9-8309-4293-85CB-F67EE4402636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24A0B4AD-29EE-4C47-9B10-6E33930CC8AD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5" name="Group 52">
              <a:extLst>
                <a:ext uri="{FF2B5EF4-FFF2-40B4-BE49-F238E27FC236}">
                  <a16:creationId xmlns:a16="http://schemas.microsoft.com/office/drawing/2014/main" id="{216BA895-B3DC-4272-9D7F-47305612CD95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28" name="Right Triangle 32">
                <a:extLst>
                  <a:ext uri="{FF2B5EF4-FFF2-40B4-BE49-F238E27FC236}">
                    <a16:creationId xmlns:a16="http://schemas.microsoft.com/office/drawing/2014/main" id="{1A2C3CD8-AB7A-4336-87B9-D67F1B033508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16A1CCB4-7220-46FD-830D-A302521189F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6" name="Picture 2" descr="D:\KMITL_KAMOL\Projects\OSM\KMITL_LOGO.gif">
              <a:extLst>
                <a:ext uri="{FF2B5EF4-FFF2-40B4-BE49-F238E27FC236}">
                  <a16:creationId xmlns:a16="http://schemas.microsoft.com/office/drawing/2014/main" id="{1F8D6918-A66F-4E28-A7DF-92A61CC2D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Slide Number Placeholder 26">
            <a:extLst>
              <a:ext uri="{FF2B5EF4-FFF2-40B4-BE49-F238E27FC236}">
                <a16:creationId xmlns:a16="http://schemas.microsoft.com/office/drawing/2014/main" id="{73EC72B2-1E91-4FC6-83B7-2505CB6433EC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24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A4C91781-CC6D-4EF7-B1BB-29437B3434DB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43984278-28C0-4852-81A3-DB7091DEB675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LOGO OSM.jpg">
            <a:extLst>
              <a:ext uri="{FF2B5EF4-FFF2-40B4-BE49-F238E27FC236}">
                <a16:creationId xmlns:a16="http://schemas.microsoft.com/office/drawing/2014/main" id="{CEAFF15E-9F5A-1140-B179-EFE1789498FA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9" name="สี่เหลี่ยมผืนผ้า: มุมมน 28">
            <a:extLst>
              <a:ext uri="{FF2B5EF4-FFF2-40B4-BE49-F238E27FC236}">
                <a16:creationId xmlns:a16="http://schemas.microsoft.com/office/drawing/2014/main" id="{AE865210-758B-40FF-9FDE-EAC29F9AF3CA}"/>
              </a:ext>
            </a:extLst>
          </p:cNvPr>
          <p:cNvSpPr/>
          <p:nvPr/>
        </p:nvSpPr>
        <p:spPr>
          <a:xfrm>
            <a:off x="5280475" y="1244545"/>
            <a:ext cx="3371506" cy="1953099"/>
          </a:xfrm>
          <a:prstGeom prst="roundRect">
            <a:avLst>
              <a:gd name="adj" fmla="val 7424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สถาบัน</a:t>
            </a:r>
            <a:r>
              <a:rPr lang="th-TH" b="1" u="sng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ไม่เคย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ได้รับการร้องเรียนในเรื่องของผลประโยชน์ทับซ้อนในการจัดซื้อจัดจ้าง</a:t>
            </a:r>
          </a:p>
        </p:txBody>
      </p:sp>
      <p:sp>
        <p:nvSpPr>
          <p:cNvPr id="32" name="สี่เหลี่ยมผืนผ้า: มุมมน 31">
            <a:extLst>
              <a:ext uri="{FF2B5EF4-FFF2-40B4-BE49-F238E27FC236}">
                <a16:creationId xmlns:a16="http://schemas.microsoft.com/office/drawing/2014/main" id="{14E62C06-5AB1-4918-8101-CBC93CFE857E}"/>
              </a:ext>
            </a:extLst>
          </p:cNvPr>
          <p:cNvSpPr/>
          <p:nvPr/>
        </p:nvSpPr>
        <p:spPr>
          <a:xfrm>
            <a:off x="467545" y="1244544"/>
            <a:ext cx="3371506" cy="1953100"/>
          </a:xfrm>
          <a:prstGeom prst="roundRect">
            <a:avLst>
              <a:gd name="adj" fmla="val 742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ไม่มีการร้องเรียน</a:t>
            </a:r>
          </a:p>
        </p:txBody>
      </p:sp>
      <p:sp>
        <p:nvSpPr>
          <p:cNvPr id="37" name="ลูกศร: ขวา 36">
            <a:extLst>
              <a:ext uri="{FF2B5EF4-FFF2-40B4-BE49-F238E27FC236}">
                <a16:creationId xmlns:a16="http://schemas.microsoft.com/office/drawing/2014/main" id="{818DD310-6CA9-4CD7-9C24-FE5C6B47BECD}"/>
              </a:ext>
            </a:extLst>
          </p:cNvPr>
          <p:cNvSpPr/>
          <p:nvPr/>
        </p:nvSpPr>
        <p:spPr>
          <a:xfrm>
            <a:off x="4046317" y="1752711"/>
            <a:ext cx="1066644" cy="9367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สี่เหลี่ยมผืนผ้า: มุมมน 35">
            <a:extLst>
              <a:ext uri="{FF2B5EF4-FFF2-40B4-BE49-F238E27FC236}">
                <a16:creationId xmlns:a16="http://schemas.microsoft.com/office/drawing/2014/main" id="{93998EE3-F327-40E6-BB9F-09BD64F01E8F}"/>
              </a:ext>
            </a:extLst>
          </p:cNvPr>
          <p:cNvSpPr/>
          <p:nvPr/>
        </p:nvSpPr>
        <p:spPr>
          <a:xfrm>
            <a:off x="5307507" y="2947963"/>
            <a:ext cx="3309390" cy="1198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7033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25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-16399" y="80944"/>
            <a:ext cx="895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 -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ผู้ตรวจสอบภายในไม่ผ่านเกณฑ์มาตรฐานวิชาชีพหลักสูตรประกาศนียบัตรผู้ตรวจสอบภายในภาครัฐ </a:t>
            </a:r>
          </a:p>
          <a:p>
            <a:pPr>
              <a:tabLst>
                <a:tab pos="2962275" algn="l"/>
              </a:tabLst>
            </a:pP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6E8EB2B1-3E0A-8F45-A14D-75A1085A399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2120" y="81947"/>
            <a:ext cx="432000" cy="4320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0479A95F-D222-4497-AEE3-ACEA89A8D569}"/>
              </a:ext>
            </a:extLst>
          </p:cNvPr>
          <p:cNvSpPr txBox="1"/>
          <p:nvPr/>
        </p:nvSpPr>
        <p:spPr>
          <a:xfrm>
            <a:off x="287523" y="744243"/>
            <a:ext cx="828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จัดทำแผนพัฒนาแผนบุคลากรในระดับบุคคลและในระดับหน่วยงานตรวจสอบภายใน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ฝึกอบรมบุคลากรตามแผนพัฒนาบุคลากร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การจ้างที่ปรึกษาภายนอกเพื่อเสริมสร้างความรู้การตรวจสอบ</a:t>
            </a:r>
          </a:p>
        </p:txBody>
      </p:sp>
    </p:spTree>
    <p:extLst>
      <p:ext uri="{BB962C8B-B14F-4D97-AF65-F5344CB8AC3E}">
        <p14:creationId xmlns:p14="http://schemas.microsoft.com/office/powerpoint/2010/main" val="2544796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">
            <a:extLst>
              <a:ext uri="{FF2B5EF4-FFF2-40B4-BE49-F238E27FC236}">
                <a16:creationId xmlns:a16="http://schemas.microsoft.com/office/drawing/2014/main" id="{CF0F8D6E-E8B2-47B8-9DEB-EF75B9764738}"/>
              </a:ext>
            </a:extLst>
          </p:cNvPr>
          <p:cNvSpPr txBox="1"/>
          <p:nvPr/>
        </p:nvSpPr>
        <p:spPr>
          <a:xfrm>
            <a:off x="10633" y="73273"/>
            <a:ext cx="878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 -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ผู้ตรวจสอบภายในไม่ผ่านเกณฑ์มาตรฐานวิชาชีพหลักสูตรประกาศนียบัตรผู้ตรวจสอบภายในภาครัฐ 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075B1B5A-72A1-4EB6-B55A-D9E0FE8C6E10}"/>
              </a:ext>
            </a:extLst>
          </p:cNvPr>
          <p:cNvSpPr txBox="1"/>
          <p:nvPr/>
        </p:nvSpPr>
        <p:spPr>
          <a:xfrm>
            <a:off x="889019" y="693098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BAAB3E98-DDE3-4F6B-8D31-BA7916266AF6}"/>
              </a:ext>
            </a:extLst>
          </p:cNvPr>
          <p:cNvSpPr txBox="1"/>
          <p:nvPr/>
        </p:nvSpPr>
        <p:spPr>
          <a:xfrm>
            <a:off x="5641231" y="693099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ผลการดำเนินการ</a:t>
            </a:r>
          </a:p>
        </p:txBody>
      </p:sp>
      <p:sp>
        <p:nvSpPr>
          <p:cNvPr id="49" name="ชื่อเรื่อง 2">
            <a:extLst>
              <a:ext uri="{FF2B5EF4-FFF2-40B4-BE49-F238E27FC236}">
                <a16:creationId xmlns:a16="http://schemas.microsoft.com/office/drawing/2014/main" id="{B0E6F090-5D4F-4F4A-B2B8-E6E285588F25}"/>
              </a:ext>
            </a:extLst>
          </p:cNvPr>
          <p:cNvSpPr txBox="1">
            <a:spLocks/>
          </p:cNvSpPr>
          <p:nvPr/>
        </p:nvSpPr>
        <p:spPr bwMode="auto">
          <a:xfrm>
            <a:off x="2246214" y="3433440"/>
            <a:ext cx="4284020" cy="131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 anchorCtr="0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h-TH" sz="4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คงเหลือความเสี่ยงระดับ</a:t>
            </a:r>
            <a:r>
              <a:rPr lang="th-TH" sz="4400" b="1" u="sng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ต่ำ</a:t>
            </a:r>
          </a:p>
        </p:txBody>
      </p:sp>
      <p:grpSp>
        <p:nvGrpSpPr>
          <p:cNvPr id="18" name="Group 47">
            <a:extLst>
              <a:ext uri="{FF2B5EF4-FFF2-40B4-BE49-F238E27FC236}">
                <a16:creationId xmlns:a16="http://schemas.microsoft.com/office/drawing/2014/main" id="{9C32DD42-18C1-45E5-A2E8-5C75386F08C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19" name="Group 48">
              <a:extLst>
                <a:ext uri="{FF2B5EF4-FFF2-40B4-BE49-F238E27FC236}">
                  <a16:creationId xmlns:a16="http://schemas.microsoft.com/office/drawing/2014/main" id="{011CFA4E-0B8B-43A9-867C-5ACDF033E5E2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Right Triangle 36">
                <a:extLst>
                  <a:ext uri="{FF2B5EF4-FFF2-40B4-BE49-F238E27FC236}">
                    <a16:creationId xmlns:a16="http://schemas.microsoft.com/office/drawing/2014/main" id="{71894587-C36C-42F3-8595-91FAB8D8BD40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C31973CB-8F35-45FD-BA9E-AC527CFFB3FB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id="{627D59B4-6E86-4C3C-9164-1BF1EF4B4200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34" name="Right Triangle 34">
                <a:extLst>
                  <a:ext uri="{FF2B5EF4-FFF2-40B4-BE49-F238E27FC236}">
                    <a16:creationId xmlns:a16="http://schemas.microsoft.com/office/drawing/2014/main" id="{747CBFEB-B891-47F0-8E5D-A0A8FDE65B9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A8BAECB9-8309-4293-85CB-F67EE4402636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24A0B4AD-29EE-4C47-9B10-6E33930CC8AD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5" name="Group 52">
              <a:extLst>
                <a:ext uri="{FF2B5EF4-FFF2-40B4-BE49-F238E27FC236}">
                  <a16:creationId xmlns:a16="http://schemas.microsoft.com/office/drawing/2014/main" id="{216BA895-B3DC-4272-9D7F-47305612CD95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28" name="Right Triangle 32">
                <a:extLst>
                  <a:ext uri="{FF2B5EF4-FFF2-40B4-BE49-F238E27FC236}">
                    <a16:creationId xmlns:a16="http://schemas.microsoft.com/office/drawing/2014/main" id="{1A2C3CD8-AB7A-4336-87B9-D67F1B033508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16A1CCB4-7220-46FD-830D-A302521189F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6" name="Picture 2" descr="D:\KMITL_KAMOL\Projects\OSM\KMITL_LOGO.gif">
              <a:extLst>
                <a:ext uri="{FF2B5EF4-FFF2-40B4-BE49-F238E27FC236}">
                  <a16:creationId xmlns:a16="http://schemas.microsoft.com/office/drawing/2014/main" id="{1F8D6918-A66F-4E28-A7DF-92A61CC2D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Slide Number Placeholder 26">
            <a:extLst>
              <a:ext uri="{FF2B5EF4-FFF2-40B4-BE49-F238E27FC236}">
                <a16:creationId xmlns:a16="http://schemas.microsoft.com/office/drawing/2014/main" id="{73EC72B2-1E91-4FC6-83B7-2505CB6433EC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26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A4C91781-CC6D-4EF7-B1BB-29437B3434DB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43984278-28C0-4852-81A3-DB7091DEB675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LOGO OSM.jpg">
            <a:extLst>
              <a:ext uri="{FF2B5EF4-FFF2-40B4-BE49-F238E27FC236}">
                <a16:creationId xmlns:a16="http://schemas.microsoft.com/office/drawing/2014/main" id="{CEAFF15E-9F5A-1140-B179-EFE1789498FA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9" name="สี่เหลี่ยมผืนผ้า: มุมมน 28">
            <a:extLst>
              <a:ext uri="{FF2B5EF4-FFF2-40B4-BE49-F238E27FC236}">
                <a16:creationId xmlns:a16="http://schemas.microsoft.com/office/drawing/2014/main" id="{AE865210-758B-40FF-9FDE-EAC29F9AF3CA}"/>
              </a:ext>
            </a:extLst>
          </p:cNvPr>
          <p:cNvSpPr/>
          <p:nvPr/>
        </p:nvSpPr>
        <p:spPr>
          <a:xfrm>
            <a:off x="5280475" y="1244545"/>
            <a:ext cx="3371506" cy="1953099"/>
          </a:xfrm>
          <a:prstGeom prst="roundRect">
            <a:avLst>
              <a:gd name="adj" fmla="val 7424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นักตรวจสอบภายใน</a:t>
            </a:r>
            <a:r>
              <a:rPr lang="th-TH" b="1" u="sng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สอบผ่าน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ความรู้ตามหลักสูตรจำนวน 2 คนจากผู้เข้าสอบ 3 คน</a:t>
            </a:r>
          </a:p>
        </p:txBody>
      </p:sp>
      <p:sp>
        <p:nvSpPr>
          <p:cNvPr id="32" name="สี่เหลี่ยมผืนผ้า: มุมมน 31">
            <a:extLst>
              <a:ext uri="{FF2B5EF4-FFF2-40B4-BE49-F238E27FC236}">
                <a16:creationId xmlns:a16="http://schemas.microsoft.com/office/drawing/2014/main" id="{14E62C06-5AB1-4918-8101-CBC93CFE857E}"/>
              </a:ext>
            </a:extLst>
          </p:cNvPr>
          <p:cNvSpPr/>
          <p:nvPr/>
        </p:nvSpPr>
        <p:spPr>
          <a:xfrm>
            <a:off x="467545" y="1244544"/>
            <a:ext cx="3371506" cy="1953100"/>
          </a:xfrm>
          <a:prstGeom prst="roundRect">
            <a:avLst>
              <a:gd name="adj" fmla="val 742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มีผู้ตรวจสอบภายในผ่านเกณฑ์มาตรฐานวิชาชีพหลักสูตรประกาศนียบัตรผู้ตรวจสอบภายในภาครัฐ (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CGIA)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ร้อยละ 10</a:t>
            </a:r>
          </a:p>
        </p:txBody>
      </p:sp>
      <p:sp>
        <p:nvSpPr>
          <p:cNvPr id="37" name="ลูกศร: ขวา 36">
            <a:extLst>
              <a:ext uri="{FF2B5EF4-FFF2-40B4-BE49-F238E27FC236}">
                <a16:creationId xmlns:a16="http://schemas.microsoft.com/office/drawing/2014/main" id="{818DD310-6CA9-4CD7-9C24-FE5C6B47BECD}"/>
              </a:ext>
            </a:extLst>
          </p:cNvPr>
          <p:cNvSpPr/>
          <p:nvPr/>
        </p:nvSpPr>
        <p:spPr>
          <a:xfrm>
            <a:off x="4046317" y="1752711"/>
            <a:ext cx="1066644" cy="9367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4524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27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0" y="774"/>
            <a:ext cx="895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 -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ผู้ตรวจสอบภายในไม่ผ่านเกณฑ์มาตรฐานมืออาชีพ</a:t>
            </a: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6E8EB2B1-3E0A-8F45-A14D-75A1085A399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2120" y="81947"/>
            <a:ext cx="432000" cy="4320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0479A95F-D222-4497-AEE3-ACEA89A8D569}"/>
              </a:ext>
            </a:extLst>
          </p:cNvPr>
          <p:cNvSpPr txBox="1"/>
          <p:nvPr/>
        </p:nvSpPr>
        <p:spPr>
          <a:xfrm>
            <a:off x="287523" y="744243"/>
            <a:ext cx="8287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ฝึกอบรมบุคลากรตำแหน่งผู้ตรวจสอบให้เป็นมืออาชีพฝึกอบรมบุคลากรตามแผนพัฒนาบุคลากร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ปรับปรุงโครงสร้างและแผนอัตรากำลังให้ชัดเจน</a:t>
            </a:r>
          </a:p>
        </p:txBody>
      </p:sp>
    </p:spTree>
    <p:extLst>
      <p:ext uri="{BB962C8B-B14F-4D97-AF65-F5344CB8AC3E}">
        <p14:creationId xmlns:p14="http://schemas.microsoft.com/office/powerpoint/2010/main" val="13169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">
            <a:extLst>
              <a:ext uri="{FF2B5EF4-FFF2-40B4-BE49-F238E27FC236}">
                <a16:creationId xmlns:a16="http://schemas.microsoft.com/office/drawing/2014/main" id="{CF0F8D6E-E8B2-47B8-9DEB-EF75B9764738}"/>
              </a:ext>
            </a:extLst>
          </p:cNvPr>
          <p:cNvSpPr txBox="1"/>
          <p:nvPr/>
        </p:nvSpPr>
        <p:spPr>
          <a:xfrm>
            <a:off x="10633" y="21128"/>
            <a:ext cx="878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 -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ผู้ตรวจสอบภายในไม่ผ่านเกณฑ์มาตรฐานมืออาชีพ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075B1B5A-72A1-4EB6-B55A-D9E0FE8C6E10}"/>
              </a:ext>
            </a:extLst>
          </p:cNvPr>
          <p:cNvSpPr txBox="1"/>
          <p:nvPr/>
        </p:nvSpPr>
        <p:spPr>
          <a:xfrm>
            <a:off x="889019" y="693098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BAAB3E98-DDE3-4F6B-8D31-BA7916266AF6}"/>
              </a:ext>
            </a:extLst>
          </p:cNvPr>
          <p:cNvSpPr txBox="1"/>
          <p:nvPr/>
        </p:nvSpPr>
        <p:spPr>
          <a:xfrm>
            <a:off x="5641231" y="693099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ผลการดำเนินการ</a:t>
            </a:r>
          </a:p>
        </p:txBody>
      </p:sp>
      <p:sp>
        <p:nvSpPr>
          <p:cNvPr id="49" name="ชื่อเรื่อง 2">
            <a:extLst>
              <a:ext uri="{FF2B5EF4-FFF2-40B4-BE49-F238E27FC236}">
                <a16:creationId xmlns:a16="http://schemas.microsoft.com/office/drawing/2014/main" id="{B0E6F090-5D4F-4F4A-B2B8-E6E285588F25}"/>
              </a:ext>
            </a:extLst>
          </p:cNvPr>
          <p:cNvSpPr txBox="1">
            <a:spLocks/>
          </p:cNvSpPr>
          <p:nvPr/>
        </p:nvSpPr>
        <p:spPr bwMode="auto">
          <a:xfrm>
            <a:off x="1577699" y="3264860"/>
            <a:ext cx="5652172" cy="131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 anchorCtr="0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36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คงเหลือความเสี่ยงระดับ</a:t>
            </a:r>
            <a:r>
              <a:rPr lang="th-TH" sz="3600" b="1" u="sng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สูงมาก</a:t>
            </a:r>
            <a:r>
              <a:rPr lang="th-TH" sz="36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</a:p>
        </p:txBody>
      </p:sp>
      <p:grpSp>
        <p:nvGrpSpPr>
          <p:cNvPr id="18" name="Group 47">
            <a:extLst>
              <a:ext uri="{FF2B5EF4-FFF2-40B4-BE49-F238E27FC236}">
                <a16:creationId xmlns:a16="http://schemas.microsoft.com/office/drawing/2014/main" id="{9C32DD42-18C1-45E5-A2E8-5C75386F08C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19" name="Group 48">
              <a:extLst>
                <a:ext uri="{FF2B5EF4-FFF2-40B4-BE49-F238E27FC236}">
                  <a16:creationId xmlns:a16="http://schemas.microsoft.com/office/drawing/2014/main" id="{011CFA4E-0B8B-43A9-867C-5ACDF033E5E2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Right Triangle 36">
                <a:extLst>
                  <a:ext uri="{FF2B5EF4-FFF2-40B4-BE49-F238E27FC236}">
                    <a16:creationId xmlns:a16="http://schemas.microsoft.com/office/drawing/2014/main" id="{71894587-C36C-42F3-8595-91FAB8D8BD40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C31973CB-8F35-45FD-BA9E-AC527CFFB3FB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id="{627D59B4-6E86-4C3C-9164-1BF1EF4B4200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34" name="Right Triangle 34">
                <a:extLst>
                  <a:ext uri="{FF2B5EF4-FFF2-40B4-BE49-F238E27FC236}">
                    <a16:creationId xmlns:a16="http://schemas.microsoft.com/office/drawing/2014/main" id="{747CBFEB-B891-47F0-8E5D-A0A8FDE65B9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A8BAECB9-8309-4293-85CB-F67EE4402636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24A0B4AD-29EE-4C47-9B10-6E33930CC8AD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5" name="Group 52">
              <a:extLst>
                <a:ext uri="{FF2B5EF4-FFF2-40B4-BE49-F238E27FC236}">
                  <a16:creationId xmlns:a16="http://schemas.microsoft.com/office/drawing/2014/main" id="{216BA895-B3DC-4272-9D7F-47305612CD95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28" name="Right Triangle 32">
                <a:extLst>
                  <a:ext uri="{FF2B5EF4-FFF2-40B4-BE49-F238E27FC236}">
                    <a16:creationId xmlns:a16="http://schemas.microsoft.com/office/drawing/2014/main" id="{1A2C3CD8-AB7A-4336-87B9-D67F1B033508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16A1CCB4-7220-46FD-830D-A302521189F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6" name="Picture 2" descr="D:\KMITL_KAMOL\Projects\OSM\KMITL_LOGO.gif">
              <a:extLst>
                <a:ext uri="{FF2B5EF4-FFF2-40B4-BE49-F238E27FC236}">
                  <a16:creationId xmlns:a16="http://schemas.microsoft.com/office/drawing/2014/main" id="{1F8D6918-A66F-4E28-A7DF-92A61CC2D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Slide Number Placeholder 26">
            <a:extLst>
              <a:ext uri="{FF2B5EF4-FFF2-40B4-BE49-F238E27FC236}">
                <a16:creationId xmlns:a16="http://schemas.microsoft.com/office/drawing/2014/main" id="{73EC72B2-1E91-4FC6-83B7-2505CB6433EC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28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A4C91781-CC6D-4EF7-B1BB-29437B3434DB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43984278-28C0-4852-81A3-DB7091DEB675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LOGO OSM.jpg">
            <a:extLst>
              <a:ext uri="{FF2B5EF4-FFF2-40B4-BE49-F238E27FC236}">
                <a16:creationId xmlns:a16="http://schemas.microsoft.com/office/drawing/2014/main" id="{CEAFF15E-9F5A-1140-B179-EFE1789498FA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9" name="สี่เหลี่ยมผืนผ้า: มุมมน 28">
            <a:extLst>
              <a:ext uri="{FF2B5EF4-FFF2-40B4-BE49-F238E27FC236}">
                <a16:creationId xmlns:a16="http://schemas.microsoft.com/office/drawing/2014/main" id="{AE865210-758B-40FF-9FDE-EAC29F9AF3CA}"/>
              </a:ext>
            </a:extLst>
          </p:cNvPr>
          <p:cNvSpPr/>
          <p:nvPr/>
        </p:nvSpPr>
        <p:spPr>
          <a:xfrm>
            <a:off x="5280475" y="1244545"/>
            <a:ext cx="3371506" cy="1953099"/>
          </a:xfrm>
          <a:prstGeom prst="roundRect">
            <a:avLst>
              <a:gd name="adj" fmla="val 74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นักตรวจสอบภายใน</a:t>
            </a:r>
          </a:p>
          <a:p>
            <a:pPr algn="ctr"/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อยู่ระหว่างการ</a:t>
            </a:r>
            <a:r>
              <a:rPr lang="th-TH" sz="3000" b="1" u="sng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รอสอบ</a:t>
            </a:r>
            <a:r>
              <a:rPr lang="th-TH" sz="30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โครงการดังกล่าว</a:t>
            </a:r>
          </a:p>
        </p:txBody>
      </p:sp>
      <p:sp>
        <p:nvSpPr>
          <p:cNvPr id="32" name="สี่เหลี่ยมผืนผ้า: มุมมน 31">
            <a:extLst>
              <a:ext uri="{FF2B5EF4-FFF2-40B4-BE49-F238E27FC236}">
                <a16:creationId xmlns:a16="http://schemas.microsoft.com/office/drawing/2014/main" id="{14E62C06-5AB1-4918-8101-CBC93CFE857E}"/>
              </a:ext>
            </a:extLst>
          </p:cNvPr>
          <p:cNvSpPr/>
          <p:nvPr/>
        </p:nvSpPr>
        <p:spPr>
          <a:xfrm>
            <a:off x="467545" y="1244544"/>
            <a:ext cx="3371506" cy="1953100"/>
          </a:xfrm>
          <a:prstGeom prst="roundRect">
            <a:avLst>
              <a:gd name="adj" fmla="val 742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มีผู้ตรวจสอบภายในผ่านเกณฑ์มาตรฐานมืออาชีพ ร้อยละ 10</a:t>
            </a:r>
          </a:p>
        </p:txBody>
      </p:sp>
      <p:sp>
        <p:nvSpPr>
          <p:cNvPr id="37" name="ลูกศร: ขวา 36">
            <a:extLst>
              <a:ext uri="{FF2B5EF4-FFF2-40B4-BE49-F238E27FC236}">
                <a16:creationId xmlns:a16="http://schemas.microsoft.com/office/drawing/2014/main" id="{818DD310-6CA9-4CD7-9C24-FE5C6B47BECD}"/>
              </a:ext>
            </a:extLst>
          </p:cNvPr>
          <p:cNvSpPr/>
          <p:nvPr/>
        </p:nvSpPr>
        <p:spPr>
          <a:xfrm>
            <a:off x="4046317" y="1752711"/>
            <a:ext cx="1066644" cy="9367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ชื่อเรื่อง 2">
            <a:extLst>
              <a:ext uri="{FF2B5EF4-FFF2-40B4-BE49-F238E27FC236}">
                <a16:creationId xmlns:a16="http://schemas.microsoft.com/office/drawing/2014/main" id="{BD2DDE8B-B024-402E-B467-23923481CF65}"/>
              </a:ext>
            </a:extLst>
          </p:cNvPr>
          <p:cNvSpPr txBox="1">
            <a:spLocks/>
          </p:cNvSpPr>
          <p:nvPr/>
        </p:nvSpPr>
        <p:spPr bwMode="auto">
          <a:xfrm>
            <a:off x="6012160" y="3094392"/>
            <a:ext cx="2159958" cy="46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 anchorCtr="0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endParaRPr lang="th-TH" sz="2200" b="1" dirty="0">
              <a:ln w="31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4075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29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0" y="54809"/>
            <a:ext cx="8954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 -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โครงสร้างพื้นฐานทั้งสถาบันยังไม่เพียงพอและไม่สามารถใช้งานร่วมกันได้แบบบูรณาการ</a:t>
            </a: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6E8EB2B1-3E0A-8F45-A14D-75A1085A399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2120" y="81947"/>
            <a:ext cx="432000" cy="4320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0479A95F-D222-4497-AEE3-ACEA89A8D569}"/>
              </a:ext>
            </a:extLst>
          </p:cNvPr>
          <p:cNvSpPr txBox="1"/>
          <p:nvPr/>
        </p:nvSpPr>
        <p:spPr>
          <a:xfrm>
            <a:off x="287523" y="744243"/>
            <a:ext cx="8287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กำหนดตัวบุคคลที่รับผิดชอบให้ชัดเจน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จัดหางบประมาณให้เพียงพอโดยขอสนับสนุนจากงบประมาณแผ่นดิน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กำหนดแผนวางระบบให้ครอบคุมทั้งสถาบัน และสามารถใช้งานได้สมบูรณ์ในปี 2564-2565</a:t>
            </a:r>
          </a:p>
        </p:txBody>
      </p:sp>
    </p:spTree>
    <p:extLst>
      <p:ext uri="{BB962C8B-B14F-4D97-AF65-F5344CB8AC3E}">
        <p14:creationId xmlns:p14="http://schemas.microsoft.com/office/powerpoint/2010/main" val="157626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10583441-42E3-41A0-AE47-885D733D552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6A990385-1C58-4D29-A879-CC149B945273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10D5BCDB-D30C-48A7-B207-A114893CAA4B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37">
                <a:extLst>
                  <a:ext uri="{FF2B5EF4-FFF2-40B4-BE49-F238E27FC236}">
                    <a16:creationId xmlns:a16="http://schemas.microsoft.com/office/drawing/2014/main" id="{0F7DC878-B1C9-45AC-814D-1F38C4A9A6E2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0A980660-D686-4444-AFC2-385EB2ED4F27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1D3915ED-491C-4E70-9E21-E17C78348F2D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8301344A-62F7-4076-A6FF-746AEF68FD1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272309E1-70E7-482B-B3C5-35DF3A3A0A31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DB3935C9-E951-4768-AD95-BF8EF360990F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A93AFBD-3265-45FD-A88B-B382222EA664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23349526-3CBE-4B1F-9CCC-71DC3FB31329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B9CA1725-023E-45D0-B2D5-E28FD591B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9">
            <a:extLst>
              <a:ext uri="{FF2B5EF4-FFF2-40B4-BE49-F238E27FC236}">
                <a16:creationId xmlns:a16="http://schemas.microsoft.com/office/drawing/2014/main" id="{731C7929-1862-4C86-BC49-9A357C40BD2C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8" name="Slide Number Placeholder 26">
            <a:extLst>
              <a:ext uri="{FF2B5EF4-FFF2-40B4-BE49-F238E27FC236}">
                <a16:creationId xmlns:a16="http://schemas.microsoft.com/office/drawing/2014/main" id="{3E1714DA-5FCA-46DA-B0FF-1286C70A8FEF}"/>
              </a:ext>
            </a:extLst>
          </p:cNvPr>
          <p:cNvSpPr txBox="1">
            <a:spLocks/>
          </p:cNvSpPr>
          <p:nvPr/>
        </p:nvSpPr>
        <p:spPr>
          <a:xfrm>
            <a:off x="3707904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3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7399130-356C-408F-94C3-9E171A05A863}"/>
              </a:ext>
            </a:extLst>
          </p:cNvPr>
          <p:cNvSpPr txBox="1"/>
          <p:nvPr/>
        </p:nvSpPr>
        <p:spPr>
          <a:xfrm>
            <a:off x="-7640" y="4267"/>
            <a:ext cx="882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ประเภทความเสี่ยง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Types of Risks)</a:t>
            </a:r>
            <a:endParaRPr lang="th-TH" sz="1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9" name="Straight Connector 33">
            <a:extLst>
              <a:ext uri="{FF2B5EF4-FFF2-40B4-BE49-F238E27FC236}">
                <a16:creationId xmlns:a16="http://schemas.microsoft.com/office/drawing/2014/main" id="{0C28FB08-2864-4DD2-9E3E-02E1F8F0D218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LOGO OSM.jpg">
            <a:extLst>
              <a:ext uri="{FF2B5EF4-FFF2-40B4-BE49-F238E27FC236}">
                <a16:creationId xmlns:a16="http://schemas.microsoft.com/office/drawing/2014/main" id="{EB99AF2B-7878-4B43-A3F8-BB4C041E7689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F793B3C0-CB20-45AA-AAFB-1825CA8E26CA}"/>
              </a:ext>
            </a:extLst>
          </p:cNvPr>
          <p:cNvSpPr/>
          <p:nvPr/>
        </p:nvSpPr>
        <p:spPr>
          <a:xfrm>
            <a:off x="395536" y="1518706"/>
            <a:ext cx="1477194" cy="1354227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1DA9414-4660-41B8-8F78-E8D594394F4E}"/>
              </a:ext>
            </a:extLst>
          </p:cNvPr>
          <p:cNvSpPr txBox="1"/>
          <p:nvPr/>
        </p:nvSpPr>
        <p:spPr>
          <a:xfrm>
            <a:off x="2051720" y="1020380"/>
            <a:ext cx="709992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ความเสี่ยงด้านการปฏิบัติงาน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Risk)</a:t>
            </a: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ขาดแคลนบุคลากรสายวิชาการ</a:t>
            </a: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ผลประโยชน์ทับซ้อนในการจัดซื้อจัดจ้าง</a:t>
            </a: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ผู้ตรวจสอบภายในไม่ผ่านเกณฑ์มาตรฐานวิชาชีพหลักสูตรประกาศนียบัตรผู้ตรวจสอบภายในภาครัฐ (</a:t>
            </a:r>
            <a:r>
              <a:rPr lang="en-US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CGIA)</a:t>
            </a:r>
            <a:endParaRPr lang="th-TH" sz="1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ผู้ตรวจสอบภายในไม่ผ่านเกณฑ์มาตรฐานมืออาชีพ</a:t>
            </a: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โครงสร้างพื้นฐานทั้งสถาบันยังไม่เพียงพอ และไม่สามารถใช้งานร่วมกันได้แบบบูรณาการ</a:t>
            </a: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ระบบฐานข้อมูล/โปรแกรมสำหรับให้บริการไม่ทันต่อการใช้งาน/บริการ</a:t>
            </a:r>
          </a:p>
          <a:p>
            <a:pPr marL="182563" lvl="0" indent="-182563">
              <a:buFont typeface="Arial" panose="020B0604020202020204" pitchFamily="34" charset="0"/>
              <a:buChar char="•"/>
            </a:pPr>
            <a:r>
              <a:rPr lang="th-TH" sz="1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ความไม่มั่นคงและไม่ปลอดภัยของระบบฐานข้อมูล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1712579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">
            <a:extLst>
              <a:ext uri="{FF2B5EF4-FFF2-40B4-BE49-F238E27FC236}">
                <a16:creationId xmlns:a16="http://schemas.microsoft.com/office/drawing/2014/main" id="{CF0F8D6E-E8B2-47B8-9DEB-EF75B9764738}"/>
              </a:ext>
            </a:extLst>
          </p:cNvPr>
          <p:cNvSpPr txBox="1"/>
          <p:nvPr/>
        </p:nvSpPr>
        <p:spPr>
          <a:xfrm>
            <a:off x="-1900" y="30342"/>
            <a:ext cx="878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 -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โครงสร้างพื้นฐานทั้งสถาบันยังไม่เพียงพอและไม่สามารถใช้งานร่วมกันได้แบบบูรณาการ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075B1B5A-72A1-4EB6-B55A-D9E0FE8C6E10}"/>
              </a:ext>
            </a:extLst>
          </p:cNvPr>
          <p:cNvSpPr txBox="1"/>
          <p:nvPr/>
        </p:nvSpPr>
        <p:spPr>
          <a:xfrm>
            <a:off x="889019" y="693098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BAAB3E98-DDE3-4F6B-8D31-BA7916266AF6}"/>
              </a:ext>
            </a:extLst>
          </p:cNvPr>
          <p:cNvSpPr txBox="1"/>
          <p:nvPr/>
        </p:nvSpPr>
        <p:spPr>
          <a:xfrm>
            <a:off x="5641231" y="693099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ผลการดำเนินการ</a:t>
            </a:r>
          </a:p>
        </p:txBody>
      </p:sp>
      <p:sp>
        <p:nvSpPr>
          <p:cNvPr id="49" name="ชื่อเรื่อง 2">
            <a:extLst>
              <a:ext uri="{FF2B5EF4-FFF2-40B4-BE49-F238E27FC236}">
                <a16:creationId xmlns:a16="http://schemas.microsoft.com/office/drawing/2014/main" id="{B0E6F090-5D4F-4F4A-B2B8-E6E285588F25}"/>
              </a:ext>
            </a:extLst>
          </p:cNvPr>
          <p:cNvSpPr txBox="1">
            <a:spLocks/>
          </p:cNvSpPr>
          <p:nvPr/>
        </p:nvSpPr>
        <p:spPr bwMode="auto">
          <a:xfrm>
            <a:off x="1115616" y="3281589"/>
            <a:ext cx="6048672" cy="131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 anchorCtr="0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h-TH" sz="4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คงเหลือความเสี่ยงระดับ</a:t>
            </a:r>
            <a:r>
              <a:rPr lang="th-TH" sz="4400" b="1" u="sng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ปานกลาง</a:t>
            </a:r>
          </a:p>
        </p:txBody>
      </p:sp>
      <p:grpSp>
        <p:nvGrpSpPr>
          <p:cNvPr id="18" name="Group 47">
            <a:extLst>
              <a:ext uri="{FF2B5EF4-FFF2-40B4-BE49-F238E27FC236}">
                <a16:creationId xmlns:a16="http://schemas.microsoft.com/office/drawing/2014/main" id="{9C32DD42-18C1-45E5-A2E8-5C75386F08C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19" name="Group 48">
              <a:extLst>
                <a:ext uri="{FF2B5EF4-FFF2-40B4-BE49-F238E27FC236}">
                  <a16:creationId xmlns:a16="http://schemas.microsoft.com/office/drawing/2014/main" id="{011CFA4E-0B8B-43A9-867C-5ACDF033E5E2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Right Triangle 36">
                <a:extLst>
                  <a:ext uri="{FF2B5EF4-FFF2-40B4-BE49-F238E27FC236}">
                    <a16:creationId xmlns:a16="http://schemas.microsoft.com/office/drawing/2014/main" id="{71894587-C36C-42F3-8595-91FAB8D8BD40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C31973CB-8F35-45FD-BA9E-AC527CFFB3FB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id="{627D59B4-6E86-4C3C-9164-1BF1EF4B4200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34" name="Right Triangle 34">
                <a:extLst>
                  <a:ext uri="{FF2B5EF4-FFF2-40B4-BE49-F238E27FC236}">
                    <a16:creationId xmlns:a16="http://schemas.microsoft.com/office/drawing/2014/main" id="{747CBFEB-B891-47F0-8E5D-A0A8FDE65B9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A8BAECB9-8309-4293-85CB-F67EE4402636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24A0B4AD-29EE-4C47-9B10-6E33930CC8AD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5" name="Group 52">
              <a:extLst>
                <a:ext uri="{FF2B5EF4-FFF2-40B4-BE49-F238E27FC236}">
                  <a16:creationId xmlns:a16="http://schemas.microsoft.com/office/drawing/2014/main" id="{216BA895-B3DC-4272-9D7F-47305612CD95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28" name="Right Triangle 32">
                <a:extLst>
                  <a:ext uri="{FF2B5EF4-FFF2-40B4-BE49-F238E27FC236}">
                    <a16:creationId xmlns:a16="http://schemas.microsoft.com/office/drawing/2014/main" id="{1A2C3CD8-AB7A-4336-87B9-D67F1B033508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16A1CCB4-7220-46FD-830D-A302521189F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6" name="Picture 2" descr="D:\KMITL_KAMOL\Projects\OSM\KMITL_LOGO.gif">
              <a:extLst>
                <a:ext uri="{FF2B5EF4-FFF2-40B4-BE49-F238E27FC236}">
                  <a16:creationId xmlns:a16="http://schemas.microsoft.com/office/drawing/2014/main" id="{1F8D6918-A66F-4E28-A7DF-92A61CC2D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Slide Number Placeholder 26">
            <a:extLst>
              <a:ext uri="{FF2B5EF4-FFF2-40B4-BE49-F238E27FC236}">
                <a16:creationId xmlns:a16="http://schemas.microsoft.com/office/drawing/2014/main" id="{73EC72B2-1E91-4FC6-83B7-2505CB6433EC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30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A4C91781-CC6D-4EF7-B1BB-29437B3434DB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43984278-28C0-4852-81A3-DB7091DEB675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LOGO OSM.jpg">
            <a:extLst>
              <a:ext uri="{FF2B5EF4-FFF2-40B4-BE49-F238E27FC236}">
                <a16:creationId xmlns:a16="http://schemas.microsoft.com/office/drawing/2014/main" id="{CEAFF15E-9F5A-1140-B179-EFE1789498FA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9" name="สี่เหลี่ยมผืนผ้า: มุมมน 28">
            <a:extLst>
              <a:ext uri="{FF2B5EF4-FFF2-40B4-BE49-F238E27FC236}">
                <a16:creationId xmlns:a16="http://schemas.microsoft.com/office/drawing/2014/main" id="{AE865210-758B-40FF-9FDE-EAC29F9AF3CA}"/>
              </a:ext>
            </a:extLst>
          </p:cNvPr>
          <p:cNvSpPr/>
          <p:nvPr/>
        </p:nvSpPr>
        <p:spPr>
          <a:xfrm>
            <a:off x="5280475" y="1244545"/>
            <a:ext cx="3371506" cy="1953099"/>
          </a:xfrm>
          <a:prstGeom prst="roundRect">
            <a:avLst>
              <a:gd name="adj" fmla="val 742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สำนักมีระบบสารสนเทศต่างๆ ให้บริการและบรรจุโครงการต่างๆ ลงในแผนด้านเทคโนโลยีดิจิตอลและระบบสารสนเทศ พ.ศ.2563-2567</a:t>
            </a:r>
          </a:p>
        </p:txBody>
      </p:sp>
      <p:sp>
        <p:nvSpPr>
          <p:cNvPr id="32" name="สี่เหลี่ยมผืนผ้า: มุมมน 31">
            <a:extLst>
              <a:ext uri="{FF2B5EF4-FFF2-40B4-BE49-F238E27FC236}">
                <a16:creationId xmlns:a16="http://schemas.microsoft.com/office/drawing/2014/main" id="{14E62C06-5AB1-4918-8101-CBC93CFE857E}"/>
              </a:ext>
            </a:extLst>
          </p:cNvPr>
          <p:cNvSpPr/>
          <p:nvPr/>
        </p:nvSpPr>
        <p:spPr>
          <a:xfrm>
            <a:off x="467545" y="1244544"/>
            <a:ext cx="3371506" cy="1953100"/>
          </a:xfrm>
          <a:prstGeom prst="roundRect">
            <a:avLst>
              <a:gd name="adj" fmla="val 742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นำระบบสารสนเทศมาใช้ในการดำเนินงานตามพันธกิจทั่วทั้งสถาบัน ภายในปี 2564 และสามารถเชื่อมโยงทุกระบบได้ในปี 2564-2565</a:t>
            </a:r>
          </a:p>
        </p:txBody>
      </p:sp>
      <p:sp>
        <p:nvSpPr>
          <p:cNvPr id="37" name="ลูกศร: ขวา 36">
            <a:extLst>
              <a:ext uri="{FF2B5EF4-FFF2-40B4-BE49-F238E27FC236}">
                <a16:creationId xmlns:a16="http://schemas.microsoft.com/office/drawing/2014/main" id="{818DD310-6CA9-4CD7-9C24-FE5C6B47BECD}"/>
              </a:ext>
            </a:extLst>
          </p:cNvPr>
          <p:cNvSpPr/>
          <p:nvPr/>
        </p:nvSpPr>
        <p:spPr>
          <a:xfrm>
            <a:off x="4046317" y="1752711"/>
            <a:ext cx="1066644" cy="9367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2727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31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0" y="54809"/>
            <a:ext cx="895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 -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ความไม่มั่นคงและไม่ปลอดภัยของระบบฐานข้อมูล</a:t>
            </a: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6E8EB2B1-3E0A-8F45-A14D-75A1085A399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22120" y="81947"/>
            <a:ext cx="432000" cy="4320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0479A95F-D222-4497-AEE3-ACEA89A8D569}"/>
              </a:ext>
            </a:extLst>
          </p:cNvPr>
          <p:cNvSpPr txBox="1"/>
          <p:nvPr/>
        </p:nvSpPr>
        <p:spPr>
          <a:xfrm>
            <a:off x="287523" y="744243"/>
            <a:ext cx="828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มีระบบแจ้งเตือนภัย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มีแผนสำรองกรณีเกิดเหตุฉุกเฉิน</a:t>
            </a:r>
          </a:p>
        </p:txBody>
      </p:sp>
    </p:spTree>
    <p:extLst>
      <p:ext uri="{BB962C8B-B14F-4D97-AF65-F5344CB8AC3E}">
        <p14:creationId xmlns:p14="http://schemas.microsoft.com/office/powerpoint/2010/main" val="192358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4">
            <a:extLst>
              <a:ext uri="{FF2B5EF4-FFF2-40B4-BE49-F238E27FC236}">
                <a16:creationId xmlns:a16="http://schemas.microsoft.com/office/drawing/2014/main" id="{CF0F8D6E-E8B2-47B8-9DEB-EF75B9764738}"/>
              </a:ext>
            </a:extLst>
          </p:cNvPr>
          <p:cNvSpPr txBox="1"/>
          <p:nvPr/>
        </p:nvSpPr>
        <p:spPr>
          <a:xfrm>
            <a:off x="10633" y="21128"/>
            <a:ext cx="878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 -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ความไม่มั่นคงและไม่ปลอดภัยของระบบฐานข้อมูล</a:t>
            </a: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075B1B5A-72A1-4EB6-B55A-D9E0FE8C6E10}"/>
              </a:ext>
            </a:extLst>
          </p:cNvPr>
          <p:cNvSpPr txBox="1"/>
          <p:nvPr/>
        </p:nvSpPr>
        <p:spPr>
          <a:xfrm>
            <a:off x="889019" y="693098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BAAB3E98-DDE3-4F6B-8D31-BA7916266AF6}"/>
              </a:ext>
            </a:extLst>
          </p:cNvPr>
          <p:cNvSpPr txBox="1"/>
          <p:nvPr/>
        </p:nvSpPr>
        <p:spPr>
          <a:xfrm>
            <a:off x="5641231" y="693099"/>
            <a:ext cx="242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ผลการดำเนินการ</a:t>
            </a:r>
          </a:p>
        </p:txBody>
      </p:sp>
      <p:sp>
        <p:nvSpPr>
          <p:cNvPr id="49" name="ชื่อเรื่อง 2">
            <a:extLst>
              <a:ext uri="{FF2B5EF4-FFF2-40B4-BE49-F238E27FC236}">
                <a16:creationId xmlns:a16="http://schemas.microsoft.com/office/drawing/2014/main" id="{B0E6F090-5D4F-4F4A-B2B8-E6E285588F25}"/>
              </a:ext>
            </a:extLst>
          </p:cNvPr>
          <p:cNvSpPr txBox="1">
            <a:spLocks/>
          </p:cNvSpPr>
          <p:nvPr/>
        </p:nvSpPr>
        <p:spPr bwMode="auto">
          <a:xfrm>
            <a:off x="1790788" y="3281589"/>
            <a:ext cx="5157475" cy="1311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 anchorCtr="0"/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th-TH" sz="4400" b="1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คงเหลือความเสี่ยงระดับ</a:t>
            </a:r>
            <a:r>
              <a:rPr lang="th-TH" sz="4400" b="1" u="sng" dirty="0">
                <a:ln w="31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ต่ำ</a:t>
            </a:r>
          </a:p>
        </p:txBody>
      </p:sp>
      <p:grpSp>
        <p:nvGrpSpPr>
          <p:cNvPr id="18" name="Group 47">
            <a:extLst>
              <a:ext uri="{FF2B5EF4-FFF2-40B4-BE49-F238E27FC236}">
                <a16:creationId xmlns:a16="http://schemas.microsoft.com/office/drawing/2014/main" id="{9C32DD42-18C1-45E5-A2E8-5C75386F08C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19" name="Group 48">
              <a:extLst>
                <a:ext uri="{FF2B5EF4-FFF2-40B4-BE49-F238E27FC236}">
                  <a16:creationId xmlns:a16="http://schemas.microsoft.com/office/drawing/2014/main" id="{011CFA4E-0B8B-43A9-867C-5ACDF033E5E2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Right Triangle 36">
                <a:extLst>
                  <a:ext uri="{FF2B5EF4-FFF2-40B4-BE49-F238E27FC236}">
                    <a16:creationId xmlns:a16="http://schemas.microsoft.com/office/drawing/2014/main" id="{71894587-C36C-42F3-8595-91FAB8D8BD40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37">
                <a:extLst>
                  <a:ext uri="{FF2B5EF4-FFF2-40B4-BE49-F238E27FC236}">
                    <a16:creationId xmlns:a16="http://schemas.microsoft.com/office/drawing/2014/main" id="{C31973CB-8F35-45FD-BA9E-AC527CFFB3FB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id="{627D59B4-6E86-4C3C-9164-1BF1EF4B4200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34" name="Right Triangle 34">
                <a:extLst>
                  <a:ext uri="{FF2B5EF4-FFF2-40B4-BE49-F238E27FC236}">
                    <a16:creationId xmlns:a16="http://schemas.microsoft.com/office/drawing/2014/main" id="{747CBFEB-B891-47F0-8E5D-A0A8FDE65B9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Rectangle 35">
                <a:extLst>
                  <a:ext uri="{FF2B5EF4-FFF2-40B4-BE49-F238E27FC236}">
                    <a16:creationId xmlns:a16="http://schemas.microsoft.com/office/drawing/2014/main" id="{A8BAECB9-8309-4293-85CB-F67EE4402636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24A0B4AD-29EE-4C47-9B10-6E33930CC8AD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5" name="Group 52">
              <a:extLst>
                <a:ext uri="{FF2B5EF4-FFF2-40B4-BE49-F238E27FC236}">
                  <a16:creationId xmlns:a16="http://schemas.microsoft.com/office/drawing/2014/main" id="{216BA895-B3DC-4272-9D7F-47305612CD95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28" name="Right Triangle 32">
                <a:extLst>
                  <a:ext uri="{FF2B5EF4-FFF2-40B4-BE49-F238E27FC236}">
                    <a16:creationId xmlns:a16="http://schemas.microsoft.com/office/drawing/2014/main" id="{1A2C3CD8-AB7A-4336-87B9-D67F1B033508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" name="Rectangle 33">
                <a:extLst>
                  <a:ext uri="{FF2B5EF4-FFF2-40B4-BE49-F238E27FC236}">
                    <a16:creationId xmlns:a16="http://schemas.microsoft.com/office/drawing/2014/main" id="{16A1CCB4-7220-46FD-830D-A302521189F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6" name="Picture 2" descr="D:\KMITL_KAMOL\Projects\OSM\KMITL_LOGO.gif">
              <a:extLst>
                <a:ext uri="{FF2B5EF4-FFF2-40B4-BE49-F238E27FC236}">
                  <a16:creationId xmlns:a16="http://schemas.microsoft.com/office/drawing/2014/main" id="{1F8D6918-A66F-4E28-A7DF-92A61CC2D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Slide Number Placeholder 26">
            <a:extLst>
              <a:ext uri="{FF2B5EF4-FFF2-40B4-BE49-F238E27FC236}">
                <a16:creationId xmlns:a16="http://schemas.microsoft.com/office/drawing/2014/main" id="{73EC72B2-1E91-4FC6-83B7-2505CB6433EC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32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3" name="TextBox 29">
            <a:extLst>
              <a:ext uri="{FF2B5EF4-FFF2-40B4-BE49-F238E27FC236}">
                <a16:creationId xmlns:a16="http://schemas.microsoft.com/office/drawing/2014/main" id="{A4C91781-CC6D-4EF7-B1BB-29437B3434DB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43984278-28C0-4852-81A3-DB7091DEB675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6" descr="LOGO OSM.jpg">
            <a:extLst>
              <a:ext uri="{FF2B5EF4-FFF2-40B4-BE49-F238E27FC236}">
                <a16:creationId xmlns:a16="http://schemas.microsoft.com/office/drawing/2014/main" id="{CEAFF15E-9F5A-1140-B179-EFE1789498FA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9" name="สี่เหลี่ยมผืนผ้า: มุมมน 28">
            <a:extLst>
              <a:ext uri="{FF2B5EF4-FFF2-40B4-BE49-F238E27FC236}">
                <a16:creationId xmlns:a16="http://schemas.microsoft.com/office/drawing/2014/main" id="{AE865210-758B-40FF-9FDE-EAC29F9AF3CA}"/>
              </a:ext>
            </a:extLst>
          </p:cNvPr>
          <p:cNvSpPr/>
          <p:nvPr/>
        </p:nvSpPr>
        <p:spPr>
          <a:xfrm>
            <a:off x="5280475" y="1244545"/>
            <a:ext cx="3371506" cy="1953099"/>
          </a:xfrm>
          <a:prstGeom prst="roundRect">
            <a:avLst>
              <a:gd name="adj" fmla="val 7424"/>
            </a:avLst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สำนักมีการป้องกันที่ครอบคลุม เช่นมาตรการป้องกันการเข้าออกศูนย์ข้อมูล, มีโปรแกรมการป้องกัน 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Hacker, Virus, Spyware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เป็นต้น</a:t>
            </a:r>
          </a:p>
        </p:txBody>
      </p:sp>
      <p:sp>
        <p:nvSpPr>
          <p:cNvPr id="32" name="สี่เหลี่ยมผืนผ้า: มุมมน 31">
            <a:extLst>
              <a:ext uri="{FF2B5EF4-FFF2-40B4-BE49-F238E27FC236}">
                <a16:creationId xmlns:a16="http://schemas.microsoft.com/office/drawing/2014/main" id="{14E62C06-5AB1-4918-8101-CBC93CFE857E}"/>
              </a:ext>
            </a:extLst>
          </p:cNvPr>
          <p:cNvSpPr/>
          <p:nvPr/>
        </p:nvSpPr>
        <p:spPr>
          <a:xfrm>
            <a:off x="467545" y="1244544"/>
            <a:ext cx="3371506" cy="1953100"/>
          </a:xfrm>
          <a:prstGeom prst="roundRect">
            <a:avLst>
              <a:gd name="adj" fmla="val 742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มีระบบการเตือนภัยและมีการป้องกันที่ดี</a:t>
            </a:r>
          </a:p>
        </p:txBody>
      </p:sp>
      <p:sp>
        <p:nvSpPr>
          <p:cNvPr id="37" name="ลูกศร: ขวา 36">
            <a:extLst>
              <a:ext uri="{FF2B5EF4-FFF2-40B4-BE49-F238E27FC236}">
                <a16:creationId xmlns:a16="http://schemas.microsoft.com/office/drawing/2014/main" id="{818DD310-6CA9-4CD7-9C24-FE5C6B47BECD}"/>
              </a:ext>
            </a:extLst>
          </p:cNvPr>
          <p:cNvSpPr/>
          <p:nvPr/>
        </p:nvSpPr>
        <p:spPr>
          <a:xfrm>
            <a:off x="4046317" y="1752711"/>
            <a:ext cx="1066644" cy="93676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69762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10583441-42E3-41A0-AE47-885D733D552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6A990385-1C58-4D29-A879-CC149B945273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10D5BCDB-D30C-48A7-B207-A114893CAA4B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37">
                <a:extLst>
                  <a:ext uri="{FF2B5EF4-FFF2-40B4-BE49-F238E27FC236}">
                    <a16:creationId xmlns:a16="http://schemas.microsoft.com/office/drawing/2014/main" id="{0F7DC878-B1C9-45AC-814D-1F38C4A9A6E2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0A980660-D686-4444-AFC2-385EB2ED4F27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1D3915ED-491C-4E70-9E21-E17C78348F2D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8301344A-62F7-4076-A6FF-746AEF68FD1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272309E1-70E7-482B-B3C5-35DF3A3A0A31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DB3935C9-E951-4768-AD95-BF8EF360990F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A93AFBD-3265-45FD-A88B-B382222EA664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23349526-3CBE-4B1F-9CCC-71DC3FB31329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B9CA1725-023E-45D0-B2D5-E28FD591B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9">
            <a:extLst>
              <a:ext uri="{FF2B5EF4-FFF2-40B4-BE49-F238E27FC236}">
                <a16:creationId xmlns:a16="http://schemas.microsoft.com/office/drawing/2014/main" id="{731C7929-1862-4C86-BC49-9A357C40BD2C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8" name="Slide Number Placeholder 26">
            <a:extLst>
              <a:ext uri="{FF2B5EF4-FFF2-40B4-BE49-F238E27FC236}">
                <a16:creationId xmlns:a16="http://schemas.microsoft.com/office/drawing/2014/main" id="{3E1714DA-5FCA-46DA-B0FF-1286C70A8FEF}"/>
              </a:ext>
            </a:extLst>
          </p:cNvPr>
          <p:cNvSpPr txBox="1">
            <a:spLocks/>
          </p:cNvSpPr>
          <p:nvPr/>
        </p:nvSpPr>
        <p:spPr>
          <a:xfrm>
            <a:off x="3707904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33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7399130-356C-408F-94C3-9E171A05A863}"/>
              </a:ext>
            </a:extLst>
          </p:cNvPr>
          <p:cNvSpPr txBox="1"/>
          <p:nvPr/>
        </p:nvSpPr>
        <p:spPr>
          <a:xfrm>
            <a:off x="-7640" y="4267"/>
            <a:ext cx="882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สรุปผลการดำเนินการลดความเสี่ยงด้านการปฏิบัติงาน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Operational Risk)</a:t>
            </a:r>
          </a:p>
          <a:p>
            <a:pPr>
              <a:tabLst>
                <a:tab pos="2962275" algn="l"/>
              </a:tabLst>
            </a:pPr>
            <a:endParaRPr lang="th-TH" sz="16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9" name="Straight Connector 33">
            <a:extLst>
              <a:ext uri="{FF2B5EF4-FFF2-40B4-BE49-F238E27FC236}">
                <a16:creationId xmlns:a16="http://schemas.microsoft.com/office/drawing/2014/main" id="{0C28FB08-2864-4DD2-9E3E-02E1F8F0D218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LOGO OSM.jpg">
            <a:extLst>
              <a:ext uri="{FF2B5EF4-FFF2-40B4-BE49-F238E27FC236}">
                <a16:creationId xmlns:a16="http://schemas.microsoft.com/office/drawing/2014/main" id="{EB99AF2B-7878-4B43-A3F8-BB4C041E7689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04633" y="79787"/>
            <a:ext cx="432000" cy="432000"/>
          </a:xfrm>
          <a:prstGeom prst="rect">
            <a:avLst/>
          </a:prstGeom>
        </p:spPr>
      </p:pic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EAF5017A-A406-485F-A811-C86FC4F207C7}"/>
              </a:ext>
            </a:extLst>
          </p:cNvPr>
          <p:cNvGrpSpPr/>
          <p:nvPr/>
        </p:nvGrpSpPr>
        <p:grpSpPr>
          <a:xfrm>
            <a:off x="1039523" y="1780549"/>
            <a:ext cx="7064954" cy="2374192"/>
            <a:chOff x="1039523" y="1780549"/>
            <a:chExt cx="7064954" cy="2374192"/>
          </a:xfrm>
        </p:grpSpPr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BACDEEAB-4D2C-4C06-9CAD-5B8EB3705166}"/>
                </a:ext>
              </a:extLst>
            </p:cNvPr>
            <p:cNvGrpSpPr/>
            <p:nvPr/>
          </p:nvGrpSpPr>
          <p:grpSpPr>
            <a:xfrm>
              <a:off x="1039523" y="1780549"/>
              <a:ext cx="7064954" cy="2374192"/>
              <a:chOff x="1039523" y="1780549"/>
              <a:chExt cx="7064954" cy="2374192"/>
            </a:xfrm>
          </p:grpSpPr>
          <p:sp>
            <p:nvSpPr>
              <p:cNvPr id="44" name="สี่เหลี่ยมผืนผ้า 43">
                <a:extLst>
                  <a:ext uri="{FF2B5EF4-FFF2-40B4-BE49-F238E27FC236}">
                    <a16:creationId xmlns:a16="http://schemas.microsoft.com/office/drawing/2014/main" id="{965871BD-AF49-48E9-8E31-E5D176531BB6}"/>
                  </a:ext>
                </a:extLst>
              </p:cNvPr>
              <p:cNvSpPr/>
              <p:nvPr/>
            </p:nvSpPr>
            <p:spPr>
              <a:xfrm>
                <a:off x="5701291" y="3094009"/>
                <a:ext cx="670310" cy="485641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b="1" dirty="0"/>
              </a:p>
            </p:txBody>
          </p:sp>
          <p:grpSp>
            <p:nvGrpSpPr>
              <p:cNvPr id="21" name="กลุ่ม 20">
                <a:extLst>
                  <a:ext uri="{FF2B5EF4-FFF2-40B4-BE49-F238E27FC236}">
                    <a16:creationId xmlns:a16="http://schemas.microsoft.com/office/drawing/2014/main" id="{7F411541-D3F7-4728-901D-3D448748A8A8}"/>
                  </a:ext>
                </a:extLst>
              </p:cNvPr>
              <p:cNvGrpSpPr/>
              <p:nvPr/>
            </p:nvGrpSpPr>
            <p:grpSpPr>
              <a:xfrm>
                <a:off x="1039523" y="1780549"/>
                <a:ext cx="7064954" cy="2374192"/>
                <a:chOff x="1039523" y="1780549"/>
                <a:chExt cx="7064954" cy="2374192"/>
              </a:xfrm>
            </p:grpSpPr>
            <p:sp>
              <p:nvSpPr>
                <p:cNvPr id="51" name="สี่เหลี่ยมผืนผ้า 50">
                  <a:extLst>
                    <a:ext uri="{FF2B5EF4-FFF2-40B4-BE49-F238E27FC236}">
                      <a16:creationId xmlns:a16="http://schemas.microsoft.com/office/drawing/2014/main" id="{606625C8-82C3-4871-A0BC-CD48A0E986CB}"/>
                    </a:ext>
                  </a:extLst>
                </p:cNvPr>
                <p:cNvSpPr/>
                <p:nvPr/>
              </p:nvSpPr>
              <p:spPr>
                <a:xfrm>
                  <a:off x="5688874" y="2369177"/>
                  <a:ext cx="670310" cy="721329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b="1" dirty="0"/>
                </a:p>
              </p:txBody>
            </p:sp>
            <p:grpSp>
              <p:nvGrpSpPr>
                <p:cNvPr id="2" name="กลุ่ม 1">
                  <a:extLst>
                    <a:ext uri="{FF2B5EF4-FFF2-40B4-BE49-F238E27FC236}">
                      <a16:creationId xmlns:a16="http://schemas.microsoft.com/office/drawing/2014/main" id="{6EA30F5C-C2DE-4A89-B2C5-B1871FBCD620}"/>
                    </a:ext>
                  </a:extLst>
                </p:cNvPr>
                <p:cNvGrpSpPr/>
                <p:nvPr/>
              </p:nvGrpSpPr>
              <p:grpSpPr>
                <a:xfrm>
                  <a:off x="1039523" y="1780549"/>
                  <a:ext cx="7064954" cy="2374192"/>
                  <a:chOff x="1039523" y="2122068"/>
                  <a:chExt cx="7064954" cy="2374192"/>
                </a:xfrm>
              </p:grpSpPr>
              <p:grpSp>
                <p:nvGrpSpPr>
                  <p:cNvPr id="4" name="กลุ่ม 3">
                    <a:extLst>
                      <a:ext uri="{FF2B5EF4-FFF2-40B4-BE49-F238E27FC236}">
                        <a16:creationId xmlns:a16="http://schemas.microsoft.com/office/drawing/2014/main" id="{D5027D6F-BE7E-4FA7-8C98-B3530968ACFA}"/>
                      </a:ext>
                    </a:extLst>
                  </p:cNvPr>
                  <p:cNvGrpSpPr/>
                  <p:nvPr/>
                </p:nvGrpSpPr>
                <p:grpSpPr>
                  <a:xfrm>
                    <a:off x="1039523" y="2122068"/>
                    <a:ext cx="7064954" cy="2374192"/>
                    <a:chOff x="-665158" y="2270824"/>
                    <a:chExt cx="6669678" cy="2389272"/>
                  </a:xfrm>
                </p:grpSpPr>
                <p:cxnSp>
                  <p:nvCxnSpPr>
                    <p:cNvPr id="3" name="ตัวเชื่อมต่อตรง 2">
                      <a:extLst>
                        <a:ext uri="{FF2B5EF4-FFF2-40B4-BE49-F238E27FC236}">
                          <a16:creationId xmlns:a16="http://schemas.microsoft.com/office/drawing/2014/main" id="{C38AEA47-8974-448D-93D7-194D893D7F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-665158" y="4075321"/>
                      <a:ext cx="6669678" cy="8597"/>
                    </a:xfrm>
                    <a:prstGeom prst="line">
                      <a:avLst/>
                    </a:prstGeom>
                    <a:ln>
                      <a:solidFill>
                        <a:schemeClr val="bg1">
                          <a:lumMod val="8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" name="สี่เหลี่ยมผืนผ้า 4">
                      <a:extLst>
                        <a:ext uri="{FF2B5EF4-FFF2-40B4-BE49-F238E27FC236}">
                          <a16:creationId xmlns:a16="http://schemas.microsoft.com/office/drawing/2014/main" id="{97041434-74FF-4513-AADD-DDE5A6E89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6133" y="2605059"/>
                      <a:ext cx="624201" cy="1476295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th-TH"/>
                    </a:p>
                  </p:txBody>
                </p:sp>
                <p:sp>
                  <p:nvSpPr>
                    <p:cNvPr id="6" name="กล่องข้อความ 5">
                      <a:extLst>
                        <a:ext uri="{FF2B5EF4-FFF2-40B4-BE49-F238E27FC236}">
                          <a16:creationId xmlns:a16="http://schemas.microsoft.com/office/drawing/2014/main" id="{F0DE7C12-1F24-40A5-AEFB-32749BD5C28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1177" y="4075321"/>
                      <a:ext cx="1876068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เหตุการณ์เสี่ยงที่อยู่ในระดับสูง</a:t>
                      </a:r>
                    </a:p>
                    <a:p>
                      <a:pPr algn="ctr"/>
                      <a:r>
                        <a:rPr lang="th-TH" sz="1600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การดำเนินการ</a:t>
                      </a:r>
                    </a:p>
                  </p:txBody>
                </p:sp>
                <p:sp>
                  <p:nvSpPr>
                    <p:cNvPr id="7" name="สี่เหลี่ยมผืนผ้า 6">
                      <a:extLst>
                        <a:ext uri="{FF2B5EF4-FFF2-40B4-BE49-F238E27FC236}">
                          <a16:creationId xmlns:a16="http://schemas.microsoft.com/office/drawing/2014/main" id="{89B59D99-E41B-4CEC-8E90-570F003E1C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0547" y="2544638"/>
                      <a:ext cx="624201" cy="357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</a:t>
                      </a:r>
                    </a:p>
                  </p:txBody>
                </p:sp>
                <p:sp>
                  <p:nvSpPr>
                    <p:cNvPr id="20" name="ลูกศร: ขวา 19">
                      <a:extLst>
                        <a:ext uri="{FF2B5EF4-FFF2-40B4-BE49-F238E27FC236}">
                          <a16:creationId xmlns:a16="http://schemas.microsoft.com/office/drawing/2014/main" id="{96699F2D-B72B-4579-99B0-94B266B1D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23477" y="2894642"/>
                      <a:ext cx="1979768" cy="755212"/>
                    </a:xfrm>
                    <a:prstGeom prst="rightArrow">
                      <a:avLst/>
                    </a:prstGeom>
                    <a:gradFill flip="none" rotWithShape="1">
                      <a:gsLst>
                        <a:gs pos="0">
                          <a:srgbClr val="0070C0">
                            <a:shade val="30000"/>
                            <a:satMod val="115000"/>
                          </a:srgbClr>
                        </a:gs>
                        <a:gs pos="50000">
                          <a:srgbClr val="0070C0">
                            <a:shade val="67500"/>
                            <a:satMod val="115000"/>
                          </a:srgbClr>
                        </a:gs>
                        <a:gs pos="100000">
                          <a:srgbClr val="0070C0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20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มาตรการลดความเสี่ยง</a:t>
                      </a:r>
                    </a:p>
                  </p:txBody>
                </p:sp>
                <p:sp>
                  <p:nvSpPr>
                    <p:cNvPr id="43" name="กล่องข้อความ 42">
                      <a:extLst>
                        <a:ext uri="{FF2B5EF4-FFF2-40B4-BE49-F238E27FC236}">
                          <a16:creationId xmlns:a16="http://schemas.microsoft.com/office/drawing/2014/main" id="{1429AAEC-6E71-4FE6-8461-71C57D45B00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64534" y="4075321"/>
                      <a:ext cx="3766711" cy="58477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th-TH" sz="1600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คงเหลือ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ความเสี่ยงในระดับสูง 1 เหตุการณ์เสี่ยง</a:t>
                      </a:r>
                    </a:p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ความเสี่ยง</a:t>
                      </a:r>
                      <a:r>
                        <a:rPr lang="th-TH" sz="1600" b="1" u="sng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ลดลง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อยู่ในระดับต่ำและปานกลาง 5 เหตุการณ์เสี่ยง</a:t>
                      </a:r>
                    </a:p>
                  </p:txBody>
                </p:sp>
                <p:sp>
                  <p:nvSpPr>
                    <p:cNvPr id="55" name="กล่องข้อความ 54">
                      <a:extLst>
                        <a:ext uri="{FF2B5EF4-FFF2-40B4-BE49-F238E27FC236}">
                          <a16:creationId xmlns:a16="http://schemas.microsoft.com/office/drawing/2014/main" id="{B87296EA-2C92-42CE-8185-185C937A94A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4130" y="2271417"/>
                      <a:ext cx="129703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ก่อนการดำเนินการ</a:t>
                      </a:r>
                    </a:p>
                  </p:txBody>
                </p:sp>
                <p:sp>
                  <p:nvSpPr>
                    <p:cNvPr id="56" name="กล่องข้อความ 55">
                      <a:extLst>
                        <a:ext uri="{FF2B5EF4-FFF2-40B4-BE49-F238E27FC236}">
                          <a16:creationId xmlns:a16="http://schemas.microsoft.com/office/drawing/2014/main" id="{D5B957C1-C026-411D-89A3-34ED2806EA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05718" y="2270824"/>
                      <a:ext cx="126950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หลังการดำเนินการ</a:t>
                      </a:r>
                    </a:p>
                  </p:txBody>
                </p:sp>
                <p:sp>
                  <p:nvSpPr>
                    <p:cNvPr id="45" name="สี่เหลี่ยมผืนผ้า 44">
                      <a:extLst>
                        <a:ext uri="{FF2B5EF4-FFF2-40B4-BE49-F238E27FC236}">
                          <a16:creationId xmlns:a16="http://schemas.microsoft.com/office/drawing/2014/main" id="{42C087F8-D09F-49FB-8564-D88695E31C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5789" y="3518434"/>
                      <a:ext cx="624201" cy="357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</a:p>
                  </p:txBody>
                </p:sp>
              </p:grpSp>
              <p:sp>
                <p:nvSpPr>
                  <p:cNvPr id="52" name="สี่เหลี่ยมผืนผ้า 51">
                    <a:extLst>
                      <a:ext uri="{FF2B5EF4-FFF2-40B4-BE49-F238E27FC236}">
                        <a16:creationId xmlns:a16="http://schemas.microsoft.com/office/drawing/2014/main" id="{374463F1-5461-4F9A-A682-A89339C53EF6}"/>
                      </a:ext>
                    </a:extLst>
                  </p:cNvPr>
                  <p:cNvSpPr/>
                  <p:nvPr/>
                </p:nvSpPr>
                <p:spPr>
                  <a:xfrm>
                    <a:off x="5692886" y="2462224"/>
                    <a:ext cx="670309" cy="249961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h-TH"/>
                  </a:p>
                </p:txBody>
              </p:sp>
              <p:sp>
                <p:nvSpPr>
                  <p:cNvPr id="53" name="สี่เหลี่ยมผืนผ้า 52">
                    <a:extLst>
                      <a:ext uri="{FF2B5EF4-FFF2-40B4-BE49-F238E27FC236}">
                        <a16:creationId xmlns:a16="http://schemas.microsoft.com/office/drawing/2014/main" id="{524ADCF4-5C59-4385-9478-D0E03152E41B}"/>
                      </a:ext>
                    </a:extLst>
                  </p:cNvPr>
                  <p:cNvSpPr/>
                  <p:nvPr/>
                </p:nvSpPr>
                <p:spPr>
                  <a:xfrm>
                    <a:off x="5724921" y="2650233"/>
                    <a:ext cx="661194" cy="35534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th-TH" sz="20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rPr>
                      <a:t>3</a:t>
                    </a:r>
                  </a:p>
                </p:txBody>
              </p:sp>
            </p:grpSp>
          </p:grpSp>
        </p:grpSp>
        <p:sp>
          <p:nvSpPr>
            <p:cNvPr id="57" name="สี่เหลี่ยมผืนผ้า 56">
              <a:extLst>
                <a:ext uri="{FF2B5EF4-FFF2-40B4-BE49-F238E27FC236}">
                  <a16:creationId xmlns:a16="http://schemas.microsoft.com/office/drawing/2014/main" id="{899C65B0-4BBC-42F2-B7E6-C97C0B8B46A2}"/>
                </a:ext>
              </a:extLst>
            </p:cNvPr>
            <p:cNvSpPr/>
            <p:nvPr/>
          </p:nvSpPr>
          <p:spPr>
            <a:xfrm>
              <a:off x="5724921" y="2037038"/>
              <a:ext cx="661194" cy="3553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b="1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</a:t>
              </a:r>
            </a:p>
          </p:txBody>
        </p:sp>
      </p:grpSp>
      <p:grpSp>
        <p:nvGrpSpPr>
          <p:cNvPr id="61" name="กลุ่ม 60">
            <a:extLst>
              <a:ext uri="{FF2B5EF4-FFF2-40B4-BE49-F238E27FC236}">
                <a16:creationId xmlns:a16="http://schemas.microsoft.com/office/drawing/2014/main" id="{B83EAEEE-7C96-4007-A9D7-F7D382DC17CC}"/>
              </a:ext>
            </a:extLst>
          </p:cNvPr>
          <p:cNvGrpSpPr/>
          <p:nvPr/>
        </p:nvGrpSpPr>
        <p:grpSpPr>
          <a:xfrm>
            <a:off x="1468378" y="771102"/>
            <a:ext cx="6984426" cy="344416"/>
            <a:chOff x="171342" y="627101"/>
            <a:chExt cx="6984426" cy="344416"/>
          </a:xfrm>
        </p:grpSpPr>
        <p:grpSp>
          <p:nvGrpSpPr>
            <p:cNvPr id="62" name="กลุ่ม 61">
              <a:extLst>
                <a:ext uri="{FF2B5EF4-FFF2-40B4-BE49-F238E27FC236}">
                  <a16:creationId xmlns:a16="http://schemas.microsoft.com/office/drawing/2014/main" id="{C32BC365-EA45-427D-A02B-C458E6F930D1}"/>
                </a:ext>
              </a:extLst>
            </p:cNvPr>
            <p:cNvGrpSpPr/>
            <p:nvPr/>
          </p:nvGrpSpPr>
          <p:grpSpPr>
            <a:xfrm>
              <a:off x="171342" y="632963"/>
              <a:ext cx="2528450" cy="338554"/>
              <a:chOff x="171342" y="639325"/>
              <a:chExt cx="2528450" cy="338554"/>
            </a:xfrm>
          </p:grpSpPr>
          <p:sp>
            <p:nvSpPr>
              <p:cNvPr id="69" name="สี่เหลี่ยมผืนผ้า 68">
                <a:extLst>
                  <a:ext uri="{FF2B5EF4-FFF2-40B4-BE49-F238E27FC236}">
                    <a16:creationId xmlns:a16="http://schemas.microsoft.com/office/drawing/2014/main" id="{7FF881F3-9B23-4EAA-9137-7A9B0DB48A1C}"/>
                  </a:ext>
                </a:extLst>
              </p:cNvPr>
              <p:cNvSpPr/>
              <p:nvPr/>
            </p:nvSpPr>
            <p:spPr>
              <a:xfrm>
                <a:off x="171342" y="694250"/>
                <a:ext cx="235070" cy="2200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0" name="กล่องข้อความ 69">
                <a:extLst>
                  <a:ext uri="{FF2B5EF4-FFF2-40B4-BE49-F238E27FC236}">
                    <a16:creationId xmlns:a16="http://schemas.microsoft.com/office/drawing/2014/main" id="{DF383F06-6CCE-4C12-8ECE-2647330D256E}"/>
                  </a:ext>
                </a:extLst>
              </p:cNvPr>
              <p:cNvSpPr txBox="1"/>
              <p:nvPr/>
            </p:nvSpPr>
            <p:spPr>
              <a:xfrm>
                <a:off x="360478" y="639325"/>
                <a:ext cx="23393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จำนวนความเสี่ยงในระดับสูง</a:t>
                </a:r>
              </a:p>
            </p:txBody>
          </p:sp>
        </p:grpSp>
        <p:grpSp>
          <p:nvGrpSpPr>
            <p:cNvPr id="63" name="กลุ่ม 62">
              <a:extLst>
                <a:ext uri="{FF2B5EF4-FFF2-40B4-BE49-F238E27FC236}">
                  <a16:creationId xmlns:a16="http://schemas.microsoft.com/office/drawing/2014/main" id="{A5BBDACD-8D28-4646-BDC6-2926F21BAB61}"/>
                </a:ext>
              </a:extLst>
            </p:cNvPr>
            <p:cNvGrpSpPr/>
            <p:nvPr/>
          </p:nvGrpSpPr>
          <p:grpSpPr>
            <a:xfrm>
              <a:off x="2178232" y="627101"/>
              <a:ext cx="2638222" cy="338554"/>
              <a:chOff x="2165814" y="616252"/>
              <a:chExt cx="2638222" cy="338554"/>
            </a:xfrm>
          </p:grpSpPr>
          <p:sp>
            <p:nvSpPr>
              <p:cNvPr id="67" name="สี่เหลี่ยมผืนผ้า 66">
                <a:extLst>
                  <a:ext uri="{FF2B5EF4-FFF2-40B4-BE49-F238E27FC236}">
                    <a16:creationId xmlns:a16="http://schemas.microsoft.com/office/drawing/2014/main" id="{DAB115F2-BAB3-41BB-A947-D0CB706EB413}"/>
                  </a:ext>
                </a:extLst>
              </p:cNvPr>
              <p:cNvSpPr/>
              <p:nvPr/>
            </p:nvSpPr>
            <p:spPr>
              <a:xfrm>
                <a:off x="2165814" y="674218"/>
                <a:ext cx="235070" cy="21595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8" name="กล่องข้อความ 67">
                <a:extLst>
                  <a:ext uri="{FF2B5EF4-FFF2-40B4-BE49-F238E27FC236}">
                    <a16:creationId xmlns:a16="http://schemas.microsoft.com/office/drawing/2014/main" id="{863C3DB2-7D52-437F-9352-5E197162CEEE}"/>
                  </a:ext>
                </a:extLst>
              </p:cNvPr>
              <p:cNvSpPr txBox="1"/>
              <p:nvPr/>
            </p:nvSpPr>
            <p:spPr>
              <a:xfrm>
                <a:off x="2354950" y="616252"/>
                <a:ext cx="24490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จำนวนความเสี่ยงในระดับปานกลาง</a:t>
                </a:r>
              </a:p>
            </p:txBody>
          </p:sp>
        </p:grpSp>
        <p:grpSp>
          <p:nvGrpSpPr>
            <p:cNvPr id="64" name="กลุ่ม 63">
              <a:extLst>
                <a:ext uri="{FF2B5EF4-FFF2-40B4-BE49-F238E27FC236}">
                  <a16:creationId xmlns:a16="http://schemas.microsoft.com/office/drawing/2014/main" id="{FE495FD3-84E6-46EC-93E4-BBABE291364E}"/>
                </a:ext>
              </a:extLst>
            </p:cNvPr>
            <p:cNvGrpSpPr/>
            <p:nvPr/>
          </p:nvGrpSpPr>
          <p:grpSpPr>
            <a:xfrm>
              <a:off x="4517546" y="632963"/>
              <a:ext cx="2638222" cy="338554"/>
              <a:chOff x="2165814" y="631029"/>
              <a:chExt cx="2638222" cy="338554"/>
            </a:xfrm>
          </p:grpSpPr>
          <p:sp>
            <p:nvSpPr>
              <p:cNvPr id="65" name="สี่เหลี่ยมผืนผ้า 64">
                <a:extLst>
                  <a:ext uri="{FF2B5EF4-FFF2-40B4-BE49-F238E27FC236}">
                    <a16:creationId xmlns:a16="http://schemas.microsoft.com/office/drawing/2014/main" id="{93589AE5-E85E-4702-A8F6-1253C2042E86}"/>
                  </a:ext>
                </a:extLst>
              </p:cNvPr>
              <p:cNvSpPr/>
              <p:nvPr/>
            </p:nvSpPr>
            <p:spPr>
              <a:xfrm>
                <a:off x="2165814" y="688995"/>
                <a:ext cx="235070" cy="215951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6" name="กล่องข้อความ 65">
                <a:extLst>
                  <a:ext uri="{FF2B5EF4-FFF2-40B4-BE49-F238E27FC236}">
                    <a16:creationId xmlns:a16="http://schemas.microsoft.com/office/drawing/2014/main" id="{28348105-4979-43C2-A47A-4B7371794DFC}"/>
                  </a:ext>
                </a:extLst>
              </p:cNvPr>
              <p:cNvSpPr txBox="1"/>
              <p:nvPr/>
            </p:nvSpPr>
            <p:spPr>
              <a:xfrm>
                <a:off x="2354950" y="631029"/>
                <a:ext cx="24490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จำนวนความเสี่ยงในระดับต่ำ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7826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A98847C8-323C-48FE-A709-7A6DA7C2DF1E}"/>
              </a:ext>
            </a:extLst>
          </p:cNvPr>
          <p:cNvSpPr txBox="1"/>
          <p:nvPr/>
        </p:nvSpPr>
        <p:spPr>
          <a:xfrm>
            <a:off x="755576" y="971136"/>
            <a:ext cx="9126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en-US" sz="96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Unexpected Risk</a:t>
            </a:r>
            <a:endParaRPr lang="th-TH" sz="96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tabLst>
                <a:tab pos="2962275" algn="l"/>
              </a:tabLst>
            </a:pPr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ความเสี่ยงด้านสุขภาพ</a:t>
            </a:r>
          </a:p>
          <a:p>
            <a:pPr algn="ctr">
              <a:tabLst>
                <a:tab pos="2962275" algn="l"/>
              </a:tabLst>
            </a:pPr>
            <a:r>
              <a:rPr lang="en-US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(Health Risk)</a:t>
            </a:r>
            <a:endParaRPr lang="th-TH" sz="6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34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: มุมมน 23">
            <a:extLst>
              <a:ext uri="{FF2B5EF4-FFF2-40B4-BE49-F238E27FC236}">
                <a16:creationId xmlns:a16="http://schemas.microsoft.com/office/drawing/2014/main" id="{82A9FB0F-D173-447E-978F-A34A1754848F}"/>
              </a:ext>
            </a:extLst>
          </p:cNvPr>
          <p:cNvSpPr/>
          <p:nvPr/>
        </p:nvSpPr>
        <p:spPr>
          <a:xfrm>
            <a:off x="250615" y="1707654"/>
            <a:ext cx="1477194" cy="1354227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8497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35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-34211" y="-2217"/>
            <a:ext cx="895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ความเสี่ยงที่เกิดจากมลภาวะทางอากาศ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6E8EB2B1-3E0A-8F45-A14D-75A1085A399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0479A95F-D222-4497-AEE3-ACEA89A8D569}"/>
              </a:ext>
            </a:extLst>
          </p:cNvPr>
          <p:cNvSpPr txBox="1"/>
          <p:nvPr/>
        </p:nvSpPr>
        <p:spPr>
          <a:xfrm>
            <a:off x="112203" y="1625852"/>
            <a:ext cx="8868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แจกหน้ากากอนามัยแก่นักศึกษาและบุคลากร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สำนักวิจัยนวัตกรรมเมืองอัจฉริยะ (</a:t>
            </a:r>
            <a:r>
              <a:rPr lang="en-US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SCiRA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ได้ทำการตรวจวัดคุณภาพอากาศเบื้องต้นแบบ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Realtime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เฉพาะจุดภายในสถาบันและมีการรายงานสถานการณ์แก่นักศึกษาและบุคลากรเป็นระยะ</a:t>
            </a:r>
          </a:p>
        </p:txBody>
      </p:sp>
      <p:pic>
        <p:nvPicPr>
          <p:cNvPr id="3" name="รูปภาพ 2" descr="รูปภาพประกอบด้วย บุคคล, กลุ่ม, ในอาคาร, เพดาน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1E9CB4E4-913F-45B2-B482-2013CCEF90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" y="3287805"/>
            <a:ext cx="1727424" cy="1291970"/>
          </a:xfrm>
          <a:prstGeom prst="rect">
            <a:avLst/>
          </a:prstGeom>
        </p:spPr>
      </p:pic>
      <p:pic>
        <p:nvPicPr>
          <p:cNvPr id="5" name="รูปภาพ 4" descr="รูปภาพประกอบด้วย บุคคล, ในอาคาร, โต๊ะ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A8A17834-5093-4C87-91EE-CD5A4B302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410" y="3280750"/>
            <a:ext cx="966286" cy="1291970"/>
          </a:xfrm>
          <a:prstGeom prst="rect">
            <a:avLst/>
          </a:prstGeom>
        </p:spPr>
      </p:pic>
      <p:pic>
        <p:nvPicPr>
          <p:cNvPr id="7" name="รูปภาพ 6" descr="รูปภาพประกอบด้วย บุคคล, ในอาคาร, พื้น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44DA9D80-ABD1-42BF-8999-A38F952B2C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237" y="3296004"/>
            <a:ext cx="968977" cy="1291970"/>
          </a:xfrm>
          <a:prstGeom prst="rect">
            <a:avLst/>
          </a:prstGeom>
        </p:spPr>
      </p:pic>
      <p:pic>
        <p:nvPicPr>
          <p:cNvPr id="26" name="รูปภาพ 25" descr="รูปภาพประกอบด้วย ภาพหน้าจอ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B02E566A-7FB2-4371-A871-54B9E784FF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64" y="3287805"/>
            <a:ext cx="1727424" cy="1293883"/>
          </a:xfrm>
          <a:prstGeom prst="rect">
            <a:avLst/>
          </a:prstGeom>
        </p:spPr>
      </p:pic>
      <p:pic>
        <p:nvPicPr>
          <p:cNvPr id="28" name="รูปภาพ 27" descr="รูปภาพประกอบด้วย ข้อความ, ภาพหน้าจอ, แผนที่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0DF594B-BFBC-456B-BEDB-1B96421824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907" y="3275941"/>
            <a:ext cx="1727423" cy="1291637"/>
          </a:xfrm>
          <a:prstGeom prst="rect">
            <a:avLst/>
          </a:prstGeom>
        </p:spPr>
      </p:pic>
      <p:pic>
        <p:nvPicPr>
          <p:cNvPr id="31" name="รูปภาพ 30" descr="รูปภาพประกอบด้วย ต้นไม้, กลางแจ้ง, อาคาร, ท้องฟ้า&#10;&#10;คำอธิบายที่สร้างขึ้นโดยอัตโนมัติ">
            <a:extLst>
              <a:ext uri="{FF2B5EF4-FFF2-40B4-BE49-F238E27FC236}">
                <a16:creationId xmlns:a16="http://schemas.microsoft.com/office/drawing/2014/main" id="{F95CFA79-A9C9-4568-89AD-18E7DD5C7A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20" y="3273455"/>
            <a:ext cx="1720993" cy="1290745"/>
          </a:xfrm>
          <a:prstGeom prst="rect">
            <a:avLst/>
          </a:prstGeom>
        </p:spPr>
      </p:pic>
      <p:sp>
        <p:nvSpPr>
          <p:cNvPr id="27" name="สี่เหลี่ยมผืนผ้า: มุมมน 28">
            <a:extLst>
              <a:ext uri="{FF2B5EF4-FFF2-40B4-BE49-F238E27FC236}">
                <a16:creationId xmlns:a16="http://schemas.microsoft.com/office/drawing/2014/main" id="{AE865210-758B-40FF-9FDE-EAC29F9AF3CA}"/>
              </a:ext>
            </a:extLst>
          </p:cNvPr>
          <p:cNvSpPr/>
          <p:nvPr/>
        </p:nvSpPr>
        <p:spPr>
          <a:xfrm>
            <a:off x="137635" y="831421"/>
            <a:ext cx="8610829" cy="709193"/>
          </a:xfrm>
          <a:prstGeom prst="roundRect">
            <a:avLst>
              <a:gd name="adj" fmla="val 742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ประสบปัญหาด้านมลภาวะทางอากาศ (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PM2.5 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และ 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PM10)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ในปี 2018 ต่อเนื่องถึงปี 2019</a:t>
            </a:r>
            <a:r>
              <a:rPr lang="en-US" sz="2400" b="1" dirty="0">
                <a:solidFill>
                  <a:schemeClr val="tx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539577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A98847C8-323C-48FE-A709-7A6DA7C2DF1E}"/>
              </a:ext>
            </a:extLst>
          </p:cNvPr>
          <p:cNvSpPr txBox="1"/>
          <p:nvPr/>
        </p:nvSpPr>
        <p:spPr>
          <a:xfrm>
            <a:off x="18000" y="867724"/>
            <a:ext cx="912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สรุปผลการบริหารความเสี่ยงในภาพรวมสถาบันฯ</a:t>
            </a:r>
            <a:endParaRPr lang="en-US" sz="8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36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8693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A98847C8-323C-48FE-A709-7A6DA7C2DF1E}"/>
              </a:ext>
            </a:extLst>
          </p:cNvPr>
          <p:cNvSpPr txBox="1"/>
          <p:nvPr/>
        </p:nvSpPr>
        <p:spPr>
          <a:xfrm>
            <a:off x="-3269" y="-2285"/>
            <a:ext cx="9133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จำนวนเหตุการณ์เสี่ยงที่อยู่ในระดับสูงและสูงมากก่อนและหลังดำเนินการ</a:t>
            </a:r>
          </a:p>
        </p:txBody>
      </p:sp>
      <p:graphicFrame>
        <p:nvGraphicFramePr>
          <p:cNvPr id="21" name="แผนภูมิ 20">
            <a:extLst>
              <a:ext uri="{FF2B5EF4-FFF2-40B4-BE49-F238E27FC236}">
                <a16:creationId xmlns:a16="http://schemas.microsoft.com/office/drawing/2014/main" id="{3CAE2F27-8D48-4EF2-8866-6C887D8E42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421290"/>
              </p:ext>
            </p:extLst>
          </p:nvPr>
        </p:nvGraphicFramePr>
        <p:xfrm>
          <a:off x="0" y="672298"/>
          <a:ext cx="9120147" cy="3923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Group 47">
            <a:extLst>
              <a:ext uri="{FF2B5EF4-FFF2-40B4-BE49-F238E27FC236}">
                <a16:creationId xmlns:a16="http://schemas.microsoft.com/office/drawing/2014/main" id="{BF435F26-10CF-4C32-8874-F2D7FEC46F26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CBA670AF-8DC7-4E01-B6EF-604865780BA8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A6286E7E-CBBC-48B4-8A16-794ECFB4771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FE316460-37F4-42BE-9A45-01E52DC1F2B2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EC825C43-1BE5-49F4-B88D-BE8808A1E300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A128F6CF-CFEA-4091-875D-AB6DB4D851C0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6770A2DC-061B-4983-B219-074C16902271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3CDFA4EF-1207-42CD-B646-C6C1DD390AF1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F0807440-9773-41F0-AB0A-C0889FF77D47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FADB90D3-2FFB-42A3-9D36-DF904C856311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82034DEE-F01B-428A-802E-0640D236DAA2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986AB39E-E248-4A0F-A7A5-B19EE03902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Slide Number Placeholder 26">
            <a:extLst>
              <a:ext uri="{FF2B5EF4-FFF2-40B4-BE49-F238E27FC236}">
                <a16:creationId xmlns:a16="http://schemas.microsoft.com/office/drawing/2014/main" id="{96219F99-58C5-4672-A456-CB5BE8115CE5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37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8CB994B2-EA27-4AE7-B9CD-3A55272663E7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23" name="Straight Connector 33">
            <a:extLst>
              <a:ext uri="{FF2B5EF4-FFF2-40B4-BE49-F238E27FC236}">
                <a16:creationId xmlns:a16="http://schemas.microsoft.com/office/drawing/2014/main" id="{15C80FA9-3FFB-4B4B-91DE-E7419C39A6EB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LOGO OSM.jpg">
            <a:extLst>
              <a:ext uri="{FF2B5EF4-FFF2-40B4-BE49-F238E27FC236}">
                <a16:creationId xmlns:a16="http://schemas.microsoft.com/office/drawing/2014/main" id="{E97A690D-F6D9-A640-A0DF-E09725A059AB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1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10583441-42E3-41A0-AE47-885D733D552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6A990385-1C58-4D29-A879-CC149B945273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10D5BCDB-D30C-48A7-B207-A114893CAA4B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Rectangle 37">
                <a:extLst>
                  <a:ext uri="{FF2B5EF4-FFF2-40B4-BE49-F238E27FC236}">
                    <a16:creationId xmlns:a16="http://schemas.microsoft.com/office/drawing/2014/main" id="{0F7DC878-B1C9-45AC-814D-1F38C4A9A6E2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0A980660-D686-4444-AFC2-385EB2ED4F27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1D3915ED-491C-4E70-9E21-E17C78348F2D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8301344A-62F7-4076-A6FF-746AEF68FD1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272309E1-70E7-482B-B3C5-35DF3A3A0A31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DB3935C9-E951-4768-AD95-BF8EF360990F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A93AFBD-3265-45FD-A88B-B382222EA664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23349526-3CBE-4B1F-9CCC-71DC3FB31329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B9CA1725-023E-45D0-B2D5-E28FD591B1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TextBox 29">
            <a:extLst>
              <a:ext uri="{FF2B5EF4-FFF2-40B4-BE49-F238E27FC236}">
                <a16:creationId xmlns:a16="http://schemas.microsoft.com/office/drawing/2014/main" id="{731C7929-1862-4C86-BC49-9A357C40BD2C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48" name="Slide Number Placeholder 26">
            <a:extLst>
              <a:ext uri="{FF2B5EF4-FFF2-40B4-BE49-F238E27FC236}">
                <a16:creationId xmlns:a16="http://schemas.microsoft.com/office/drawing/2014/main" id="{3E1714DA-5FCA-46DA-B0FF-1286C70A8FEF}"/>
              </a:ext>
            </a:extLst>
          </p:cNvPr>
          <p:cNvSpPr txBox="1">
            <a:spLocks/>
          </p:cNvSpPr>
          <p:nvPr/>
        </p:nvSpPr>
        <p:spPr>
          <a:xfrm>
            <a:off x="3707904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38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E7399130-356C-408F-94C3-9E171A05A863}"/>
              </a:ext>
            </a:extLst>
          </p:cNvPr>
          <p:cNvSpPr txBox="1"/>
          <p:nvPr/>
        </p:nvSpPr>
        <p:spPr>
          <a:xfrm>
            <a:off x="-7640" y="4267"/>
            <a:ext cx="882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สรุปผลการบริหารความเสี่ยงในภาพรวมสถาบันฯ</a:t>
            </a:r>
          </a:p>
        </p:txBody>
      </p:sp>
      <p:cxnSp>
        <p:nvCxnSpPr>
          <p:cNvPr id="59" name="Straight Connector 33">
            <a:extLst>
              <a:ext uri="{FF2B5EF4-FFF2-40B4-BE49-F238E27FC236}">
                <a16:creationId xmlns:a16="http://schemas.microsoft.com/office/drawing/2014/main" id="{0C28FB08-2864-4DD2-9E3E-02E1F8F0D218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6" descr="LOGO OSM.jpg">
            <a:extLst>
              <a:ext uri="{FF2B5EF4-FFF2-40B4-BE49-F238E27FC236}">
                <a16:creationId xmlns:a16="http://schemas.microsoft.com/office/drawing/2014/main" id="{EB99AF2B-7878-4B43-A3F8-BB4C041E7689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grpSp>
        <p:nvGrpSpPr>
          <p:cNvPr id="26" name="กลุ่ม 25">
            <a:extLst>
              <a:ext uri="{FF2B5EF4-FFF2-40B4-BE49-F238E27FC236}">
                <a16:creationId xmlns:a16="http://schemas.microsoft.com/office/drawing/2014/main" id="{A43622B9-A79A-4578-9AB3-7BBE20A7ACDD}"/>
              </a:ext>
            </a:extLst>
          </p:cNvPr>
          <p:cNvGrpSpPr/>
          <p:nvPr/>
        </p:nvGrpSpPr>
        <p:grpSpPr>
          <a:xfrm>
            <a:off x="1237161" y="1112572"/>
            <a:ext cx="6669678" cy="3510856"/>
            <a:chOff x="-665158" y="1149240"/>
            <a:chExt cx="6669678" cy="3510856"/>
          </a:xfrm>
        </p:grpSpPr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1A2D9CC4-C99B-4EDC-8E77-9F65D530EB2F}"/>
                </a:ext>
              </a:extLst>
            </p:cNvPr>
            <p:cNvSpPr/>
            <p:nvPr/>
          </p:nvSpPr>
          <p:spPr>
            <a:xfrm>
              <a:off x="3735790" y="1405902"/>
              <a:ext cx="624201" cy="8110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4" name="กลุ่ม 3">
              <a:extLst>
                <a:ext uri="{FF2B5EF4-FFF2-40B4-BE49-F238E27FC236}">
                  <a16:creationId xmlns:a16="http://schemas.microsoft.com/office/drawing/2014/main" id="{D5027D6F-BE7E-4FA7-8C98-B3530968ACFA}"/>
                </a:ext>
              </a:extLst>
            </p:cNvPr>
            <p:cNvGrpSpPr/>
            <p:nvPr/>
          </p:nvGrpSpPr>
          <p:grpSpPr>
            <a:xfrm>
              <a:off x="-665158" y="1149240"/>
              <a:ext cx="6669678" cy="3510856"/>
              <a:chOff x="-665158" y="1149240"/>
              <a:chExt cx="6669678" cy="3510856"/>
            </a:xfrm>
          </p:grpSpPr>
          <p:cxnSp>
            <p:nvCxnSpPr>
              <p:cNvPr id="3" name="ตัวเชื่อมต่อตรง 2">
                <a:extLst>
                  <a:ext uri="{FF2B5EF4-FFF2-40B4-BE49-F238E27FC236}">
                    <a16:creationId xmlns:a16="http://schemas.microsoft.com/office/drawing/2014/main" id="{C38AEA47-8974-448D-93D7-194D893D7F2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665158" y="4075321"/>
                <a:ext cx="6669678" cy="8597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" name="สี่เหลี่ยมผืนผ้า 4">
                <a:extLst>
                  <a:ext uri="{FF2B5EF4-FFF2-40B4-BE49-F238E27FC236}">
                    <a16:creationId xmlns:a16="http://schemas.microsoft.com/office/drawing/2014/main" id="{97041434-74FF-4513-AADD-DDE5A6E89BA7}"/>
                  </a:ext>
                </a:extLst>
              </p:cNvPr>
              <p:cNvSpPr/>
              <p:nvPr/>
            </p:nvSpPr>
            <p:spPr>
              <a:xfrm>
                <a:off x="656133" y="1419721"/>
                <a:ext cx="624201" cy="266163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" name="กล่องข้อความ 5">
                <a:extLst>
                  <a:ext uri="{FF2B5EF4-FFF2-40B4-BE49-F238E27FC236}">
                    <a16:creationId xmlns:a16="http://schemas.microsoft.com/office/drawing/2014/main" id="{F0DE7C12-1F24-40A5-AEFB-32749BD5C285}"/>
                  </a:ext>
                </a:extLst>
              </p:cNvPr>
              <p:cNvSpPr txBox="1"/>
              <p:nvPr/>
            </p:nvSpPr>
            <p:spPr>
              <a:xfrm>
                <a:off x="51177" y="4075321"/>
                <a:ext cx="18760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เหตุการณ์เสี่ยงที่อยู่ในระดับสูง</a:t>
                </a:r>
              </a:p>
              <a:p>
                <a:pPr algn="ctr"/>
                <a:r>
                  <a:rPr lang="th-TH" sz="1600" b="1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ก่อน</a:t>
                </a:r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การดำเนินการ</a:t>
                </a:r>
              </a:p>
            </p:txBody>
          </p:sp>
          <p:sp>
            <p:nvSpPr>
              <p:cNvPr id="7" name="สี่เหลี่ยมผืนผ้า 6">
                <a:extLst>
                  <a:ext uri="{FF2B5EF4-FFF2-40B4-BE49-F238E27FC236}">
                    <a16:creationId xmlns:a16="http://schemas.microsoft.com/office/drawing/2014/main" id="{89B59D99-E41B-4CEC-8E90-570F003E1C90}"/>
                  </a:ext>
                </a:extLst>
              </p:cNvPr>
              <p:cNvSpPr/>
              <p:nvPr/>
            </p:nvSpPr>
            <p:spPr>
              <a:xfrm>
                <a:off x="656135" y="1427523"/>
                <a:ext cx="624201" cy="3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31</a:t>
                </a:r>
              </a:p>
            </p:txBody>
          </p:sp>
          <p:sp>
            <p:nvSpPr>
              <p:cNvPr id="40" name="สี่เหลี่ยมผืนผ้า 39">
                <a:extLst>
                  <a:ext uri="{FF2B5EF4-FFF2-40B4-BE49-F238E27FC236}">
                    <a16:creationId xmlns:a16="http://schemas.microsoft.com/office/drawing/2014/main" id="{7F96AF49-6906-4A5A-91FE-7DCDEEABE94F}"/>
                  </a:ext>
                </a:extLst>
              </p:cNvPr>
              <p:cNvSpPr/>
              <p:nvPr/>
            </p:nvSpPr>
            <p:spPr>
              <a:xfrm>
                <a:off x="3732772" y="3790674"/>
                <a:ext cx="632807" cy="293244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2" name="สี่เหลี่ยมผืนผ้า 41">
                <a:extLst>
                  <a:ext uri="{FF2B5EF4-FFF2-40B4-BE49-F238E27FC236}">
                    <a16:creationId xmlns:a16="http://schemas.microsoft.com/office/drawing/2014/main" id="{A9060CEC-E170-4F36-914E-C45B7E9FC924}"/>
                  </a:ext>
                </a:extLst>
              </p:cNvPr>
              <p:cNvSpPr/>
              <p:nvPr/>
            </p:nvSpPr>
            <p:spPr>
              <a:xfrm>
                <a:off x="3735788" y="1413592"/>
                <a:ext cx="624201" cy="3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11</a:t>
                </a:r>
              </a:p>
            </p:txBody>
          </p:sp>
          <p:sp>
            <p:nvSpPr>
              <p:cNvPr id="20" name="ลูกศร: ขวา 19">
                <a:extLst>
                  <a:ext uri="{FF2B5EF4-FFF2-40B4-BE49-F238E27FC236}">
                    <a16:creationId xmlns:a16="http://schemas.microsoft.com/office/drawing/2014/main" id="{96699F2D-B72B-4579-99B0-94B266B1D00B}"/>
                  </a:ext>
                </a:extLst>
              </p:cNvPr>
              <p:cNvSpPr/>
              <p:nvPr/>
            </p:nvSpPr>
            <p:spPr>
              <a:xfrm>
                <a:off x="1468378" y="2227123"/>
                <a:ext cx="1979768" cy="755212"/>
              </a:xfrm>
              <a:prstGeom prst="rightArrow">
                <a:avLst/>
              </a:prstGeom>
              <a:gradFill flip="none" rotWithShape="1">
                <a:gsLst>
                  <a:gs pos="0">
                    <a:srgbClr val="0070C0">
                      <a:shade val="30000"/>
                      <a:satMod val="115000"/>
                    </a:srgbClr>
                  </a:gs>
                  <a:gs pos="50000">
                    <a:srgbClr val="0070C0">
                      <a:shade val="67500"/>
                      <a:satMod val="115000"/>
                    </a:srgbClr>
                  </a:gs>
                  <a:gs pos="100000">
                    <a:srgbClr val="0070C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มาตรการลดความเสี่ยง</a:t>
                </a:r>
              </a:p>
            </p:txBody>
          </p:sp>
          <p:sp>
            <p:nvSpPr>
              <p:cNvPr id="43" name="กล่องข้อความ 42">
                <a:extLst>
                  <a:ext uri="{FF2B5EF4-FFF2-40B4-BE49-F238E27FC236}">
                    <a16:creationId xmlns:a16="http://schemas.microsoft.com/office/drawing/2014/main" id="{1429AAEC-6E71-4FE6-8461-71C57D45B002}"/>
                  </a:ext>
                </a:extLst>
              </p:cNvPr>
              <p:cNvSpPr txBox="1"/>
              <p:nvPr/>
            </p:nvSpPr>
            <p:spPr>
              <a:xfrm>
                <a:off x="2164534" y="4075321"/>
                <a:ext cx="37667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คงเหลือ</a:t>
                </a:r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ความเสี่ยงในระดับสูง 11 เหตุการณ์เสี่ยง</a:t>
                </a:r>
              </a:p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ความเสี่ยง</a:t>
                </a:r>
                <a:r>
                  <a:rPr lang="th-TH" sz="1600" b="1" u="sng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ลดลง</a:t>
                </a:r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อยู่ในระดับต่ำและปานกลาง 20 เหตุการณ์เสี่ยง</a:t>
                </a:r>
              </a:p>
            </p:txBody>
          </p:sp>
          <p:sp>
            <p:nvSpPr>
              <p:cNvPr id="44" name="สี่เหลี่ยมผืนผ้า 43">
                <a:extLst>
                  <a:ext uri="{FF2B5EF4-FFF2-40B4-BE49-F238E27FC236}">
                    <a16:creationId xmlns:a16="http://schemas.microsoft.com/office/drawing/2014/main" id="{23FD4423-DF24-4837-94C5-FDC0E7B6CFC6}"/>
                  </a:ext>
                </a:extLst>
              </p:cNvPr>
              <p:cNvSpPr/>
              <p:nvPr/>
            </p:nvSpPr>
            <p:spPr>
              <a:xfrm>
                <a:off x="3732773" y="2217089"/>
                <a:ext cx="632807" cy="1573585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5" name="กล่องข้อความ 54">
                <a:extLst>
                  <a:ext uri="{FF2B5EF4-FFF2-40B4-BE49-F238E27FC236}">
                    <a16:creationId xmlns:a16="http://schemas.microsoft.com/office/drawing/2014/main" id="{B87296EA-2C92-42CE-8185-185C937A94A3}"/>
                  </a:ext>
                </a:extLst>
              </p:cNvPr>
              <p:cNvSpPr txBox="1"/>
              <p:nvPr/>
            </p:nvSpPr>
            <p:spPr>
              <a:xfrm>
                <a:off x="340693" y="1149240"/>
                <a:ext cx="129703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ก่อนการดำเนินการ</a:t>
                </a:r>
              </a:p>
            </p:txBody>
          </p:sp>
          <p:sp>
            <p:nvSpPr>
              <p:cNvPr id="56" name="กล่องข้อความ 55">
                <a:extLst>
                  <a:ext uri="{FF2B5EF4-FFF2-40B4-BE49-F238E27FC236}">
                    <a16:creationId xmlns:a16="http://schemas.microsoft.com/office/drawing/2014/main" id="{D5B957C1-C026-411D-89A3-34ED2806EAE5}"/>
                  </a:ext>
                </a:extLst>
              </p:cNvPr>
              <p:cNvSpPr txBox="1"/>
              <p:nvPr/>
            </p:nvSpPr>
            <p:spPr>
              <a:xfrm>
                <a:off x="3410121" y="1158045"/>
                <a:ext cx="12695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หลังการดำเนินการ</a:t>
                </a:r>
              </a:p>
            </p:txBody>
          </p:sp>
          <p:sp>
            <p:nvSpPr>
              <p:cNvPr id="41" name="สี่เหลี่ยมผืนผ้า 40">
                <a:extLst>
                  <a:ext uri="{FF2B5EF4-FFF2-40B4-BE49-F238E27FC236}">
                    <a16:creationId xmlns:a16="http://schemas.microsoft.com/office/drawing/2014/main" id="{E1240D8F-D0CE-4939-836B-9319D4588F9A}"/>
                  </a:ext>
                </a:extLst>
              </p:cNvPr>
              <p:cNvSpPr/>
              <p:nvPr/>
            </p:nvSpPr>
            <p:spPr>
              <a:xfrm>
                <a:off x="3735788" y="2222876"/>
                <a:ext cx="624201" cy="3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b="1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16</a:t>
                </a:r>
              </a:p>
            </p:txBody>
          </p:sp>
          <p:sp>
            <p:nvSpPr>
              <p:cNvPr id="45" name="สี่เหลี่ยมผืนผ้า 44">
                <a:extLst>
                  <a:ext uri="{FF2B5EF4-FFF2-40B4-BE49-F238E27FC236}">
                    <a16:creationId xmlns:a16="http://schemas.microsoft.com/office/drawing/2014/main" id="{42C087F8-D09F-49FB-8564-D88695E31C24}"/>
                  </a:ext>
                </a:extLst>
              </p:cNvPr>
              <p:cNvSpPr/>
              <p:nvPr/>
            </p:nvSpPr>
            <p:spPr>
              <a:xfrm>
                <a:off x="3741379" y="3755589"/>
                <a:ext cx="624201" cy="357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000" dirty="0">
                    <a:solidFill>
                      <a:schemeClr val="tx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4</a:t>
                </a:r>
              </a:p>
            </p:txBody>
          </p:sp>
        </p:grpSp>
      </p:grp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194B77B3-C8B2-499F-B2D1-B915C74DEEC2}"/>
              </a:ext>
            </a:extLst>
          </p:cNvPr>
          <p:cNvGrpSpPr/>
          <p:nvPr/>
        </p:nvGrpSpPr>
        <p:grpSpPr>
          <a:xfrm>
            <a:off x="878993" y="631272"/>
            <a:ext cx="7472470" cy="354523"/>
            <a:chOff x="171342" y="616994"/>
            <a:chExt cx="7472470" cy="354523"/>
          </a:xfrm>
        </p:grpSpPr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99876D6A-EAD5-4E66-BE72-96D6B9A38756}"/>
                </a:ext>
              </a:extLst>
            </p:cNvPr>
            <p:cNvGrpSpPr/>
            <p:nvPr/>
          </p:nvGrpSpPr>
          <p:grpSpPr>
            <a:xfrm>
              <a:off x="171342" y="632963"/>
              <a:ext cx="2528450" cy="338554"/>
              <a:chOff x="171342" y="639325"/>
              <a:chExt cx="2528450" cy="338554"/>
            </a:xfrm>
          </p:grpSpPr>
          <p:sp>
            <p:nvSpPr>
              <p:cNvPr id="58" name="สี่เหลี่ยมผืนผ้า 57">
                <a:extLst>
                  <a:ext uri="{FF2B5EF4-FFF2-40B4-BE49-F238E27FC236}">
                    <a16:creationId xmlns:a16="http://schemas.microsoft.com/office/drawing/2014/main" id="{DE3A22E8-A94F-4C8D-86C3-092D0B7A3C90}"/>
                  </a:ext>
                </a:extLst>
              </p:cNvPr>
              <p:cNvSpPr/>
              <p:nvPr/>
            </p:nvSpPr>
            <p:spPr>
              <a:xfrm>
                <a:off x="171342" y="694250"/>
                <a:ext cx="235070" cy="2200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0" name="กล่องข้อความ 59">
                <a:extLst>
                  <a:ext uri="{FF2B5EF4-FFF2-40B4-BE49-F238E27FC236}">
                    <a16:creationId xmlns:a16="http://schemas.microsoft.com/office/drawing/2014/main" id="{B5472CFB-F4CB-4656-BDDB-7E72A9B06296}"/>
                  </a:ext>
                </a:extLst>
              </p:cNvPr>
              <p:cNvSpPr txBox="1"/>
              <p:nvPr/>
            </p:nvSpPr>
            <p:spPr>
              <a:xfrm>
                <a:off x="360478" y="639325"/>
                <a:ext cx="23393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จำนวนความเสี่ยงในระดับสูง</a:t>
                </a:r>
              </a:p>
            </p:txBody>
          </p:sp>
        </p:grpSp>
        <p:grpSp>
          <p:nvGrpSpPr>
            <p:cNvPr id="24" name="กลุ่ม 23">
              <a:extLst>
                <a:ext uri="{FF2B5EF4-FFF2-40B4-BE49-F238E27FC236}">
                  <a16:creationId xmlns:a16="http://schemas.microsoft.com/office/drawing/2014/main" id="{2C614649-20BD-42A5-9641-2887FFDBF408}"/>
                </a:ext>
              </a:extLst>
            </p:cNvPr>
            <p:cNvGrpSpPr/>
            <p:nvPr/>
          </p:nvGrpSpPr>
          <p:grpSpPr>
            <a:xfrm>
              <a:off x="2666276" y="625909"/>
              <a:ext cx="2638222" cy="338554"/>
              <a:chOff x="2653858" y="615060"/>
              <a:chExt cx="2638222" cy="338554"/>
            </a:xfrm>
          </p:grpSpPr>
          <p:sp>
            <p:nvSpPr>
              <p:cNvPr id="61" name="สี่เหลี่ยมผืนผ้า 60">
                <a:extLst>
                  <a:ext uri="{FF2B5EF4-FFF2-40B4-BE49-F238E27FC236}">
                    <a16:creationId xmlns:a16="http://schemas.microsoft.com/office/drawing/2014/main" id="{200F6DAB-835D-4E57-B653-C4780E0E5358}"/>
                  </a:ext>
                </a:extLst>
              </p:cNvPr>
              <p:cNvSpPr/>
              <p:nvPr/>
            </p:nvSpPr>
            <p:spPr>
              <a:xfrm>
                <a:off x="2653858" y="673026"/>
                <a:ext cx="235070" cy="21595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62" name="กล่องข้อความ 61">
                <a:extLst>
                  <a:ext uri="{FF2B5EF4-FFF2-40B4-BE49-F238E27FC236}">
                    <a16:creationId xmlns:a16="http://schemas.microsoft.com/office/drawing/2014/main" id="{563EB460-0832-4355-BC07-D098A885E8D0}"/>
                  </a:ext>
                </a:extLst>
              </p:cNvPr>
              <p:cNvSpPr txBox="1"/>
              <p:nvPr/>
            </p:nvSpPr>
            <p:spPr>
              <a:xfrm>
                <a:off x="2842994" y="615060"/>
                <a:ext cx="24490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จำนวนความเสี่ยงในระดับปานกลาง</a:t>
                </a:r>
              </a:p>
            </p:txBody>
          </p:sp>
        </p:grpSp>
        <p:grpSp>
          <p:nvGrpSpPr>
            <p:cNvPr id="46" name="กลุ่ม 45">
              <a:extLst>
                <a:ext uri="{FF2B5EF4-FFF2-40B4-BE49-F238E27FC236}">
                  <a16:creationId xmlns:a16="http://schemas.microsoft.com/office/drawing/2014/main" id="{CE0D0927-334C-4B24-A24D-A6DB54718F61}"/>
                </a:ext>
              </a:extLst>
            </p:cNvPr>
            <p:cNvGrpSpPr/>
            <p:nvPr/>
          </p:nvGrpSpPr>
          <p:grpSpPr>
            <a:xfrm>
              <a:off x="5005590" y="616994"/>
              <a:ext cx="2638222" cy="338554"/>
              <a:chOff x="2653858" y="615060"/>
              <a:chExt cx="2638222" cy="338554"/>
            </a:xfrm>
          </p:grpSpPr>
          <p:sp>
            <p:nvSpPr>
              <p:cNvPr id="47" name="สี่เหลี่ยมผืนผ้า 46">
                <a:extLst>
                  <a:ext uri="{FF2B5EF4-FFF2-40B4-BE49-F238E27FC236}">
                    <a16:creationId xmlns:a16="http://schemas.microsoft.com/office/drawing/2014/main" id="{671D1CF0-6180-4FF7-AFB2-DC465B4A9C6B}"/>
                  </a:ext>
                </a:extLst>
              </p:cNvPr>
              <p:cNvSpPr/>
              <p:nvPr/>
            </p:nvSpPr>
            <p:spPr>
              <a:xfrm>
                <a:off x="2653858" y="673026"/>
                <a:ext cx="235070" cy="215951"/>
              </a:xfrm>
              <a:prstGeom prst="rect">
                <a:avLst/>
              </a:prstGeom>
              <a:solidFill>
                <a:srgbClr val="00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50" name="กล่องข้อความ 49">
                <a:extLst>
                  <a:ext uri="{FF2B5EF4-FFF2-40B4-BE49-F238E27FC236}">
                    <a16:creationId xmlns:a16="http://schemas.microsoft.com/office/drawing/2014/main" id="{6A277854-5A1A-4735-B12F-97B5901A03AC}"/>
                  </a:ext>
                </a:extLst>
              </p:cNvPr>
              <p:cNvSpPr txBox="1"/>
              <p:nvPr/>
            </p:nvSpPr>
            <p:spPr>
              <a:xfrm>
                <a:off x="2842994" y="615060"/>
                <a:ext cx="24490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จำนวนความเสี่ยงในระดับต่ำ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8557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47">
            <a:extLst>
              <a:ext uri="{FF2B5EF4-FFF2-40B4-BE49-F238E27FC236}">
                <a16:creationId xmlns:a16="http://schemas.microsoft.com/office/drawing/2014/main" id="{A733B59D-2064-40C6-89E0-F12F7F8566DD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20" name="Group 48">
              <a:extLst>
                <a:ext uri="{FF2B5EF4-FFF2-40B4-BE49-F238E27FC236}">
                  <a16:creationId xmlns:a16="http://schemas.microsoft.com/office/drawing/2014/main" id="{F5323B47-B882-47A1-BF33-763563E7F63A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2" name="Right Triangle 36">
                <a:extLst>
                  <a:ext uri="{FF2B5EF4-FFF2-40B4-BE49-F238E27FC236}">
                    <a16:creationId xmlns:a16="http://schemas.microsoft.com/office/drawing/2014/main" id="{C252DED1-4B63-460F-B26F-CAF0578DAD01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8FB69C57-E6FD-48AD-935C-41F68C38710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" name="Group 49">
              <a:extLst>
                <a:ext uri="{FF2B5EF4-FFF2-40B4-BE49-F238E27FC236}">
                  <a16:creationId xmlns:a16="http://schemas.microsoft.com/office/drawing/2014/main" id="{7D1C1B29-F027-442D-B159-90CCD36B9480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40" name="Right Triangle 34">
                <a:extLst>
                  <a:ext uri="{FF2B5EF4-FFF2-40B4-BE49-F238E27FC236}">
                    <a16:creationId xmlns:a16="http://schemas.microsoft.com/office/drawing/2014/main" id="{534491AE-15EB-4ACB-8C28-20BB4D5070FA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35">
                <a:extLst>
                  <a:ext uri="{FF2B5EF4-FFF2-40B4-BE49-F238E27FC236}">
                    <a16:creationId xmlns:a16="http://schemas.microsoft.com/office/drawing/2014/main" id="{D4FF026C-DFDB-4815-AC4B-305184109258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78BDBD77-4B23-4DDF-AA13-06933C2FC9BA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6" name="Group 52">
              <a:extLst>
                <a:ext uri="{FF2B5EF4-FFF2-40B4-BE49-F238E27FC236}">
                  <a16:creationId xmlns:a16="http://schemas.microsoft.com/office/drawing/2014/main" id="{8FC31ECD-5C75-438D-BFC1-8F43FD0AC238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31" name="Right Triangle 32">
                <a:extLst>
                  <a:ext uri="{FF2B5EF4-FFF2-40B4-BE49-F238E27FC236}">
                    <a16:creationId xmlns:a16="http://schemas.microsoft.com/office/drawing/2014/main" id="{32FC5AAF-8F70-49F9-BF59-6465B1305E1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Rectangle 33">
                <a:extLst>
                  <a:ext uri="{FF2B5EF4-FFF2-40B4-BE49-F238E27FC236}">
                    <a16:creationId xmlns:a16="http://schemas.microsoft.com/office/drawing/2014/main" id="{59796A71-BEA0-486B-93FE-CF44DC192D6A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8" name="Picture 2" descr="D:\KMITL_KAMOL\Projects\OSM\KMITL_LOGO.gif">
              <a:extLst>
                <a:ext uri="{FF2B5EF4-FFF2-40B4-BE49-F238E27FC236}">
                  <a16:creationId xmlns:a16="http://schemas.microsoft.com/office/drawing/2014/main" id="{49B3DCF3-9E97-4C6B-A71C-0A0A3D543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Slide Number Placeholder 26">
            <a:extLst>
              <a:ext uri="{FF2B5EF4-FFF2-40B4-BE49-F238E27FC236}">
                <a16:creationId xmlns:a16="http://schemas.microsoft.com/office/drawing/2014/main" id="{00A4E1B5-ECE2-444C-83A3-B31BFA05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7620" y="4869656"/>
            <a:ext cx="2133600" cy="273844"/>
          </a:xfrm>
        </p:spPr>
        <p:txBody>
          <a:bodyPr/>
          <a:lstStyle/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pPr algn="ctr">
                <a:defRPr/>
              </a:pPr>
              <a:t>39</a:t>
            </a:fld>
            <a:endParaRPr lang="th-TH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2B4E20D-EEDF-406E-8087-A4119296E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" y="689569"/>
            <a:ext cx="6948264" cy="3764361"/>
          </a:xfrm>
          <a:prstGeom prst="rect">
            <a:avLst/>
          </a:prstGeom>
        </p:spPr>
      </p:pic>
      <p:sp>
        <p:nvSpPr>
          <p:cNvPr id="21" name="TextBox 29">
            <a:extLst>
              <a:ext uri="{FF2B5EF4-FFF2-40B4-BE49-F238E27FC236}">
                <a16:creationId xmlns:a16="http://schemas.microsoft.com/office/drawing/2014/main" id="{F933F818-97B0-4F92-A9F2-D21424FD53A8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1195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A98847C8-323C-48FE-A709-7A6DA7C2DF1E}"/>
              </a:ext>
            </a:extLst>
          </p:cNvPr>
          <p:cNvSpPr txBox="1"/>
          <p:nvPr/>
        </p:nvSpPr>
        <p:spPr>
          <a:xfrm>
            <a:off x="18000" y="867724"/>
            <a:ext cx="9126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ความเสี่ยงด้านกลยุทธ์ </a:t>
            </a:r>
          </a:p>
          <a:p>
            <a:pPr algn="ctr">
              <a:tabLst>
                <a:tab pos="2962275" algn="l"/>
              </a:tabLst>
            </a:pPr>
            <a:r>
              <a:rPr lang="th-TH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8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Strategic Risk)</a:t>
            </a:r>
          </a:p>
        </p:txBody>
      </p:sp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4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482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A98847C8-323C-48FE-A709-7A6DA7C2DF1E}"/>
              </a:ext>
            </a:extLst>
          </p:cNvPr>
          <p:cNvSpPr txBox="1"/>
          <p:nvPr/>
        </p:nvSpPr>
        <p:spPr>
          <a:xfrm>
            <a:off x="251520" y="1015896"/>
            <a:ext cx="810090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ปรับปรุง/พัฒนาหลักสูตรให้มีความหลากหลาย และร่วมมือกับหน่วยงานระดับชาติหรือระดับนานาชาติ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เพิ่มช่องทางการประชาสัมพันธ์หลักสูตร 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สร้างความร่วมมือกับภาคอุตสาหกรรม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ติดตามกระบวนการคัดเลือกนักศึกษาอย่างสม่ำเสมอ ปรับสัดส่วนการรับนักศึกษาในแต่ละรอบให้เหมาะสม</a:t>
            </a:r>
          </a:p>
        </p:txBody>
      </p:sp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5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37783" y="14118"/>
            <a:ext cx="895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Strategic Risk –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รับนักศึกษาได้ต่ำกว่าแผนที่กำหนด</a:t>
            </a: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BEBA6BDF-239D-C644-B852-3C85527667B9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7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A98847C8-323C-48FE-A709-7A6DA7C2DF1E}"/>
              </a:ext>
            </a:extLst>
          </p:cNvPr>
          <p:cNvSpPr txBox="1"/>
          <p:nvPr/>
        </p:nvSpPr>
        <p:spPr>
          <a:xfrm>
            <a:off x="10633" y="0"/>
            <a:ext cx="8954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Strategic Risk –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รับนักศึกษาได้ต่ำกว่าแผนที่กำหนด</a:t>
            </a:r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C87C3286-7689-4875-88A3-4D34F7F14107}"/>
              </a:ext>
            </a:extLst>
          </p:cNvPr>
          <p:cNvGrpSpPr/>
          <p:nvPr/>
        </p:nvGrpSpPr>
        <p:grpSpPr>
          <a:xfrm>
            <a:off x="10633" y="598876"/>
            <a:ext cx="9109514" cy="3864287"/>
            <a:chOff x="10633" y="786340"/>
            <a:chExt cx="9109514" cy="3674975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04088308-1443-4C73-AD60-4AB016FFB3EC}"/>
                </a:ext>
              </a:extLst>
            </p:cNvPr>
            <p:cNvGrpSpPr/>
            <p:nvPr/>
          </p:nvGrpSpPr>
          <p:grpSpPr>
            <a:xfrm>
              <a:off x="10633" y="786340"/>
              <a:ext cx="9109514" cy="3674975"/>
              <a:chOff x="10633" y="786340"/>
              <a:chExt cx="9109513" cy="3764379"/>
            </a:xfrm>
          </p:grpSpPr>
          <p:sp>
            <p:nvSpPr>
              <p:cNvPr id="2" name="กล่องข้อความ 1">
                <a:extLst>
                  <a:ext uri="{FF2B5EF4-FFF2-40B4-BE49-F238E27FC236}">
                    <a16:creationId xmlns:a16="http://schemas.microsoft.com/office/drawing/2014/main" id="{F97DC31C-7B77-486D-803E-1788CEC185F9}"/>
                  </a:ext>
                </a:extLst>
              </p:cNvPr>
              <p:cNvSpPr txBox="1"/>
              <p:nvPr/>
            </p:nvSpPr>
            <p:spPr>
              <a:xfrm>
                <a:off x="333524" y="3961684"/>
                <a:ext cx="746339" cy="569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dirty="0">
                    <a:latin typeface="TH Sarabun New" panose="020B0604020202020204" charset="-34"/>
                    <a:cs typeface="TH Sarabun New" panose="020B0604020202020204" charset="-34"/>
                  </a:rPr>
                  <a:t>วิศวกรรมศาสตร์</a:t>
                </a: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632D9B90-5943-4C6B-9699-F4E0D304A2A4}"/>
                  </a:ext>
                </a:extLst>
              </p:cNvPr>
              <p:cNvSpPr txBox="1"/>
              <p:nvPr/>
            </p:nvSpPr>
            <p:spPr>
              <a:xfrm>
                <a:off x="1283921" y="3961684"/>
                <a:ext cx="977603" cy="569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สถาปัตยกรรมศาสตร์</a:t>
                </a:r>
                <a:endParaRPr lang="th-TH" sz="1600" b="1" dirty="0">
                  <a:latin typeface="TH Sarabun New" panose="020B0604020202020204" charset="-34"/>
                  <a:cs typeface="TH Sarabun New" panose="020B0604020202020204" charset="-34"/>
                </a:endParaRPr>
              </a:p>
            </p:txBody>
          </p:sp>
          <p:sp>
            <p:nvSpPr>
              <p:cNvPr id="23" name="กล่องข้อความ 22">
                <a:extLst>
                  <a:ext uri="{FF2B5EF4-FFF2-40B4-BE49-F238E27FC236}">
                    <a16:creationId xmlns:a16="http://schemas.microsoft.com/office/drawing/2014/main" id="{22AF3C17-B86D-4C43-9788-1A96AA9EF70C}"/>
                  </a:ext>
                </a:extLst>
              </p:cNvPr>
              <p:cNvSpPr txBox="1"/>
              <p:nvPr/>
            </p:nvSpPr>
            <p:spPr>
              <a:xfrm>
                <a:off x="2482358" y="3954570"/>
                <a:ext cx="889781" cy="569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itchFamily="34" charset="-34"/>
                  </a:rPr>
                  <a:t>ครุศาสตร์อุตสาหกรรม</a:t>
                </a:r>
                <a:endParaRPr lang="th-TH" sz="1600" b="1" dirty="0">
                  <a:latin typeface="TH Sarabun New" panose="020B0604020202020204" charset="-34"/>
                  <a:cs typeface="TH Sarabun New" panose="020B0604020202020204" charset="-34"/>
                </a:endParaRPr>
              </a:p>
            </p:txBody>
          </p:sp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136AE1C6-A44B-45F4-8367-727E64E41C97}"/>
                  </a:ext>
                </a:extLst>
              </p:cNvPr>
              <p:cNvSpPr txBox="1"/>
              <p:nvPr/>
            </p:nvSpPr>
            <p:spPr>
              <a:xfrm>
                <a:off x="3592972" y="3950102"/>
                <a:ext cx="886763" cy="329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b="1" dirty="0">
                    <a:latin typeface="TH SarabunPSK" panose="020B0500040200020003" pitchFamily="34" charset="-34"/>
                    <a:cs typeface="TH SarabunPSK" pitchFamily="34" charset="-34"/>
                  </a:rPr>
                  <a:t>วิทยาศาสตร์</a:t>
                </a:r>
              </a:p>
            </p:txBody>
          </p:sp>
          <p:sp>
            <p:nvSpPr>
              <p:cNvPr id="30" name="กล่องข้อความ 29">
                <a:extLst>
                  <a:ext uri="{FF2B5EF4-FFF2-40B4-BE49-F238E27FC236}">
                    <a16:creationId xmlns:a16="http://schemas.microsoft.com/office/drawing/2014/main" id="{E23FA74B-AB54-42A5-B025-38BDACA1FCA1}"/>
                  </a:ext>
                </a:extLst>
              </p:cNvPr>
              <p:cNvSpPr txBox="1"/>
              <p:nvPr/>
            </p:nvSpPr>
            <p:spPr>
              <a:xfrm>
                <a:off x="4652627" y="3947458"/>
                <a:ext cx="946224" cy="56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itchFamily="34" charset="-34"/>
                  </a:rPr>
                  <a:t>เทคโนโลยีสารสนเทศ</a:t>
                </a:r>
              </a:p>
            </p:txBody>
          </p:sp>
          <p:sp>
            <p:nvSpPr>
              <p:cNvPr id="32" name="กล่องข้อความ 31">
                <a:extLst>
                  <a:ext uri="{FF2B5EF4-FFF2-40B4-BE49-F238E27FC236}">
                    <a16:creationId xmlns:a16="http://schemas.microsoft.com/office/drawing/2014/main" id="{08557C03-0074-499E-87CD-E7F8BFCC12BB}"/>
                  </a:ext>
                </a:extLst>
              </p:cNvPr>
              <p:cNvSpPr txBox="1"/>
              <p:nvPr/>
            </p:nvSpPr>
            <p:spPr>
              <a:xfrm>
                <a:off x="5811181" y="3952611"/>
                <a:ext cx="858402" cy="569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1600" b="1" dirty="0">
                    <a:latin typeface="TH SarabunPSK" panose="020B0500040200020003" pitchFamily="34" charset="-34"/>
                    <a:cs typeface="TH SarabunPSK" pitchFamily="34" charset="-34"/>
                  </a:rPr>
                  <a:t>การบริหารและจัดการ</a:t>
                </a:r>
              </a:p>
            </p:txBody>
          </p:sp>
          <p:sp>
            <p:nvSpPr>
              <p:cNvPr id="33" name="กล่องข้อความ 32">
                <a:extLst>
                  <a:ext uri="{FF2B5EF4-FFF2-40B4-BE49-F238E27FC236}">
                    <a16:creationId xmlns:a16="http://schemas.microsoft.com/office/drawing/2014/main" id="{46E60846-804D-49A2-B2BA-941445A2DC5D}"/>
                  </a:ext>
                </a:extLst>
              </p:cNvPr>
              <p:cNvSpPr txBox="1"/>
              <p:nvPr/>
            </p:nvSpPr>
            <p:spPr>
              <a:xfrm>
                <a:off x="6930298" y="3947458"/>
                <a:ext cx="815813" cy="603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1600" b="1" dirty="0">
                    <a:latin typeface="TH SarabunPSK" panose="020B0500040200020003" pitchFamily="34" charset="-34"/>
                    <a:cs typeface="TH SarabunPSK" pitchFamily="34" charset="-34"/>
                  </a:rPr>
                  <a:t>วิทยาลัยนานาชาติ</a:t>
                </a:r>
              </a:p>
            </p:txBody>
          </p:sp>
          <p:sp>
            <p:nvSpPr>
              <p:cNvPr id="34" name="กล่องข้อความ 33">
                <a:extLst>
                  <a:ext uri="{FF2B5EF4-FFF2-40B4-BE49-F238E27FC236}">
                    <a16:creationId xmlns:a16="http://schemas.microsoft.com/office/drawing/2014/main" id="{F5A84771-F2CE-485F-BB65-DC746B5027B1}"/>
                  </a:ext>
                </a:extLst>
              </p:cNvPr>
              <p:cNvSpPr txBox="1"/>
              <p:nvPr/>
            </p:nvSpPr>
            <p:spPr>
              <a:xfrm>
                <a:off x="7788699" y="3941277"/>
                <a:ext cx="1294113" cy="6032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th-TH" sz="1600" b="1" dirty="0">
                    <a:latin typeface="TH SarabunPSK" panose="020B0500040200020003" pitchFamily="34" charset="-34"/>
                    <a:cs typeface="TH SarabunPSK" pitchFamily="34" charset="-34"/>
                  </a:rPr>
                  <a:t>วิทยาลัยอุตสาหกรรมการบิน</a:t>
                </a:r>
              </a:p>
            </p:txBody>
          </p:sp>
          <p:graphicFrame>
            <p:nvGraphicFramePr>
              <p:cNvPr id="31" name="แผนภูมิ 30">
                <a:extLst>
                  <a:ext uri="{FF2B5EF4-FFF2-40B4-BE49-F238E27FC236}">
                    <a16:creationId xmlns:a16="http://schemas.microsoft.com/office/drawing/2014/main" id="{BF341604-3D18-4C8A-8B8E-ABB1C1D2854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68234582"/>
                  </p:ext>
                </p:extLst>
              </p:nvPr>
            </p:nvGraphicFramePr>
            <p:xfrm>
              <a:off x="10633" y="786340"/>
              <a:ext cx="9109513" cy="329757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</p:grpSp>
        <p:cxnSp>
          <p:nvCxnSpPr>
            <p:cNvPr id="4" name="ตัวเชื่อมต่อตรง 3">
              <a:extLst>
                <a:ext uri="{FF2B5EF4-FFF2-40B4-BE49-F238E27FC236}">
                  <a16:creationId xmlns:a16="http://schemas.microsoft.com/office/drawing/2014/main" id="{AA30718F-7C1C-4674-88B7-072BB35B5987}"/>
                </a:ext>
              </a:extLst>
            </p:cNvPr>
            <p:cNvCxnSpPr>
              <a:cxnSpLocks/>
            </p:cNvCxnSpPr>
            <p:nvPr/>
          </p:nvCxnSpPr>
          <p:spPr>
            <a:xfrm>
              <a:off x="178848" y="3874413"/>
              <a:ext cx="878630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7">
            <a:extLst>
              <a:ext uri="{FF2B5EF4-FFF2-40B4-BE49-F238E27FC236}">
                <a16:creationId xmlns:a16="http://schemas.microsoft.com/office/drawing/2014/main" id="{79F8CC09-F33E-43BE-B54D-24EDB2A3B2D6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24" name="Group 48">
              <a:extLst>
                <a:ext uri="{FF2B5EF4-FFF2-40B4-BE49-F238E27FC236}">
                  <a16:creationId xmlns:a16="http://schemas.microsoft.com/office/drawing/2014/main" id="{4E9EBE57-A698-4E75-95A2-2D1F867BC14A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2" name="Right Triangle 36">
                <a:extLst>
                  <a:ext uri="{FF2B5EF4-FFF2-40B4-BE49-F238E27FC236}">
                    <a16:creationId xmlns:a16="http://schemas.microsoft.com/office/drawing/2014/main" id="{13250F63-1CB3-42A9-B61C-D04AE2839D63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" name="Rectangle 37">
                <a:extLst>
                  <a:ext uri="{FF2B5EF4-FFF2-40B4-BE49-F238E27FC236}">
                    <a16:creationId xmlns:a16="http://schemas.microsoft.com/office/drawing/2014/main" id="{F52F6C26-EAC6-4529-961E-AFE315C33C64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5" name="Group 49">
              <a:extLst>
                <a:ext uri="{FF2B5EF4-FFF2-40B4-BE49-F238E27FC236}">
                  <a16:creationId xmlns:a16="http://schemas.microsoft.com/office/drawing/2014/main" id="{56E65ADA-D518-4A78-9DF3-D9930FD411CC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40" name="Right Triangle 34">
                <a:extLst>
                  <a:ext uri="{FF2B5EF4-FFF2-40B4-BE49-F238E27FC236}">
                    <a16:creationId xmlns:a16="http://schemas.microsoft.com/office/drawing/2014/main" id="{5CCC4408-7E21-4EC8-9B70-85F4F93F0D3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" name="Rectangle 35">
                <a:extLst>
                  <a:ext uri="{FF2B5EF4-FFF2-40B4-BE49-F238E27FC236}">
                    <a16:creationId xmlns:a16="http://schemas.microsoft.com/office/drawing/2014/main" id="{76BC41C7-874E-47C1-ABDE-EECB85D4705C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5D2A20C6-9F47-4BEA-A619-CA1C138ED169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8" name="Group 52">
              <a:extLst>
                <a:ext uri="{FF2B5EF4-FFF2-40B4-BE49-F238E27FC236}">
                  <a16:creationId xmlns:a16="http://schemas.microsoft.com/office/drawing/2014/main" id="{8EB98234-ED5C-474A-BA65-3689FF70CE0C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38" name="Right Triangle 32">
                <a:extLst>
                  <a:ext uri="{FF2B5EF4-FFF2-40B4-BE49-F238E27FC236}">
                    <a16:creationId xmlns:a16="http://schemas.microsoft.com/office/drawing/2014/main" id="{E3854E8A-47B3-47F4-B132-41E18E8EFD50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9" name="Rectangle 33">
                <a:extLst>
                  <a:ext uri="{FF2B5EF4-FFF2-40B4-BE49-F238E27FC236}">
                    <a16:creationId xmlns:a16="http://schemas.microsoft.com/office/drawing/2014/main" id="{408EAC2A-C2BE-4600-8CB6-971E45AADD3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36" name="Picture 2" descr="D:\KMITL_KAMOL\Projects\OSM\KMITL_LOGO.gif">
              <a:extLst>
                <a:ext uri="{FF2B5EF4-FFF2-40B4-BE49-F238E27FC236}">
                  <a16:creationId xmlns:a16="http://schemas.microsoft.com/office/drawing/2014/main" id="{22D3E054-D0F2-4516-ACCF-FD68576DFB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Slide Number Placeholder 26">
            <a:extLst>
              <a:ext uri="{FF2B5EF4-FFF2-40B4-BE49-F238E27FC236}">
                <a16:creationId xmlns:a16="http://schemas.microsoft.com/office/drawing/2014/main" id="{68049054-FCEF-4861-9301-2FF5A699E0FB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6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AD255097-B3BE-4AE1-B41C-EA46CA990DC9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37" name="Straight Connector 33">
            <a:extLst>
              <a:ext uri="{FF2B5EF4-FFF2-40B4-BE49-F238E27FC236}">
                <a16:creationId xmlns:a16="http://schemas.microsoft.com/office/drawing/2014/main" id="{34292A8C-C45F-4A73-A18D-0E729AF8102E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6" descr="LOGO OSM.jpg">
            <a:extLst>
              <a:ext uri="{FF2B5EF4-FFF2-40B4-BE49-F238E27FC236}">
                <a16:creationId xmlns:a16="http://schemas.microsoft.com/office/drawing/2014/main" id="{B4A42012-E498-B74F-9BBF-BB4702DD2187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1CED7722-1925-4027-92ED-472B2E529EA3}"/>
              </a:ext>
            </a:extLst>
          </p:cNvPr>
          <p:cNvSpPr txBox="1"/>
          <p:nvPr/>
        </p:nvSpPr>
        <p:spPr>
          <a:xfrm>
            <a:off x="2051720" y="1477934"/>
            <a:ext cx="689425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 มีหลักสูตรที่รับได้ต่ำกว่าแผนทั้งหมด </a:t>
            </a:r>
            <a:r>
              <a:rPr lang="th-TH" sz="2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 หลักสูตร</a:t>
            </a:r>
          </a:p>
          <a:p>
            <a:r>
              <a:rPr lang="th-TH" sz="2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 คงเหลือหลักสูตรที่รับได้ต่ำกว่าแผนทั้งหมด </a:t>
            </a:r>
            <a:r>
              <a:rPr lang="th-TH" sz="2400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9 หลักสูตร</a:t>
            </a: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3686EC11-0C25-472B-9424-14EF16098031}"/>
              </a:ext>
            </a:extLst>
          </p:cNvPr>
          <p:cNvGrpSpPr/>
          <p:nvPr/>
        </p:nvGrpSpPr>
        <p:grpSpPr>
          <a:xfrm>
            <a:off x="1517843" y="683999"/>
            <a:ext cx="5940097" cy="344732"/>
            <a:chOff x="1368207" y="747518"/>
            <a:chExt cx="5940097" cy="344732"/>
          </a:xfrm>
        </p:grpSpPr>
        <p:grpSp>
          <p:nvGrpSpPr>
            <p:cNvPr id="47" name="กลุ่ม 46">
              <a:extLst>
                <a:ext uri="{FF2B5EF4-FFF2-40B4-BE49-F238E27FC236}">
                  <a16:creationId xmlns:a16="http://schemas.microsoft.com/office/drawing/2014/main" id="{19B42EA2-36A2-46EC-9190-4CF851B520A2}"/>
                </a:ext>
              </a:extLst>
            </p:cNvPr>
            <p:cNvGrpSpPr/>
            <p:nvPr/>
          </p:nvGrpSpPr>
          <p:grpSpPr>
            <a:xfrm>
              <a:off x="1368207" y="753696"/>
              <a:ext cx="2922764" cy="338554"/>
              <a:chOff x="171342" y="639325"/>
              <a:chExt cx="2922764" cy="338554"/>
            </a:xfrm>
          </p:grpSpPr>
          <p:sp>
            <p:nvSpPr>
              <p:cNvPr id="51" name="สี่เหลี่ยมผืนผ้า 50">
                <a:extLst>
                  <a:ext uri="{FF2B5EF4-FFF2-40B4-BE49-F238E27FC236}">
                    <a16:creationId xmlns:a16="http://schemas.microsoft.com/office/drawing/2014/main" id="{523C3DB0-2CC9-446E-9A47-03D008431ADB}"/>
                  </a:ext>
                </a:extLst>
              </p:cNvPr>
              <p:cNvSpPr/>
              <p:nvPr/>
            </p:nvSpPr>
            <p:spPr>
              <a:xfrm>
                <a:off x="171342" y="694250"/>
                <a:ext cx="235070" cy="22008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2" name="กล่องข้อความ 51">
                <a:extLst>
                  <a:ext uri="{FF2B5EF4-FFF2-40B4-BE49-F238E27FC236}">
                    <a16:creationId xmlns:a16="http://schemas.microsoft.com/office/drawing/2014/main" id="{ADDEFD6B-B8C0-47A2-ABF9-BE3A00C5880D}"/>
                  </a:ext>
                </a:extLst>
              </p:cNvPr>
              <p:cNvSpPr txBox="1"/>
              <p:nvPr/>
            </p:nvSpPr>
            <p:spPr>
              <a:xfrm>
                <a:off x="360477" y="639325"/>
                <a:ext cx="27336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จำนวนหลักสูตรที่รับได้ต่ำกว่าแผนก่อนมาตรการ</a:t>
                </a:r>
              </a:p>
            </p:txBody>
          </p:sp>
        </p:grpSp>
        <p:grpSp>
          <p:nvGrpSpPr>
            <p:cNvPr id="48" name="กลุ่ม 47">
              <a:extLst>
                <a:ext uri="{FF2B5EF4-FFF2-40B4-BE49-F238E27FC236}">
                  <a16:creationId xmlns:a16="http://schemas.microsoft.com/office/drawing/2014/main" id="{10BE50CE-E40C-4435-8670-14969BE02FBF}"/>
                </a:ext>
              </a:extLst>
            </p:cNvPr>
            <p:cNvGrpSpPr/>
            <p:nvPr/>
          </p:nvGrpSpPr>
          <p:grpSpPr>
            <a:xfrm>
              <a:off x="4385539" y="747518"/>
              <a:ext cx="2922765" cy="338554"/>
              <a:chOff x="-277209" y="631038"/>
              <a:chExt cx="2922765" cy="338554"/>
            </a:xfrm>
          </p:grpSpPr>
          <p:sp>
            <p:nvSpPr>
              <p:cNvPr id="49" name="สี่เหลี่ยมผืนผ้า 48">
                <a:extLst>
                  <a:ext uri="{FF2B5EF4-FFF2-40B4-BE49-F238E27FC236}">
                    <a16:creationId xmlns:a16="http://schemas.microsoft.com/office/drawing/2014/main" id="{B7220D7C-2AFA-4112-969B-AF9D57267E09}"/>
                  </a:ext>
                </a:extLst>
              </p:cNvPr>
              <p:cNvSpPr/>
              <p:nvPr/>
            </p:nvSpPr>
            <p:spPr>
              <a:xfrm>
                <a:off x="-277209" y="689004"/>
                <a:ext cx="235070" cy="21595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dirty="0"/>
              </a:p>
            </p:txBody>
          </p:sp>
          <p:sp>
            <p:nvSpPr>
              <p:cNvPr id="50" name="กล่องข้อความ 49">
                <a:extLst>
                  <a:ext uri="{FF2B5EF4-FFF2-40B4-BE49-F238E27FC236}">
                    <a16:creationId xmlns:a16="http://schemas.microsoft.com/office/drawing/2014/main" id="{2F8AC812-03D5-4CBE-BAE4-21188DAD0774}"/>
                  </a:ext>
                </a:extLst>
              </p:cNvPr>
              <p:cNvSpPr txBox="1"/>
              <p:nvPr/>
            </p:nvSpPr>
            <p:spPr>
              <a:xfrm>
                <a:off x="-88073" y="631038"/>
                <a:ext cx="27336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16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จำนวนหลักสูตรที่รับได้ต่ำกว่าแผนหลังมาตรการ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584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A98847C8-323C-48FE-A709-7A6DA7C2DF1E}"/>
              </a:ext>
            </a:extLst>
          </p:cNvPr>
          <p:cNvSpPr txBox="1"/>
          <p:nvPr/>
        </p:nvSpPr>
        <p:spPr>
          <a:xfrm>
            <a:off x="10633" y="14118"/>
            <a:ext cx="880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หลักสูตรที่รับ น.ศ. ได้ต่ำกว่าแผนหลังดำเนินการ ปี 2561</a:t>
            </a:r>
          </a:p>
        </p:txBody>
      </p:sp>
      <p:sp>
        <p:nvSpPr>
          <p:cNvPr id="21" name="ชื่อเรื่อง 2">
            <a:extLst>
              <a:ext uri="{FF2B5EF4-FFF2-40B4-BE49-F238E27FC236}">
                <a16:creationId xmlns:a16="http://schemas.microsoft.com/office/drawing/2014/main" id="{AC12F972-6279-4A86-9C8A-CF0EA913D2DD}"/>
              </a:ext>
            </a:extLst>
          </p:cNvPr>
          <p:cNvSpPr txBox="1">
            <a:spLocks/>
          </p:cNvSpPr>
          <p:nvPr/>
        </p:nvSpPr>
        <p:spPr bwMode="auto">
          <a:xfrm>
            <a:off x="171342" y="619189"/>
            <a:ext cx="2934584" cy="40153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bIns="0" anchor="t"/>
          <a:lstStyle/>
          <a:p>
            <a:pPr>
              <a:tabLst>
                <a:tab pos="2962275" algn="l"/>
              </a:tabLst>
            </a:pPr>
            <a:r>
              <a:rPr lang="th-TH" sz="1600" b="1" dirty="0">
                <a:latin typeface="TH SarabunPSK" panose="020B0500040200020003" pitchFamily="34" charset="-34"/>
                <a:cs typeface="TH SarabunPSK" pitchFamily="34" charset="-34"/>
              </a:rPr>
              <a:t>คณะวิศวกรรมศาสตร์</a:t>
            </a:r>
          </a:p>
          <a:p>
            <a:pPr marL="177800" lvl="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หลักสูตรวิศวกรรมออกแบบการผลิตและวัสดุ </a:t>
            </a:r>
          </a:p>
          <a:p>
            <a:pPr marL="177800" lvl="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หลักสูตรวิศวกรรมขนส่งทางราง</a:t>
            </a:r>
          </a:p>
          <a:p>
            <a:pPr marL="177800" lvl="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หลักสูตรวิศวกรรมปิโตรเคมี  </a:t>
            </a:r>
          </a:p>
          <a:p>
            <a:pPr marL="177800" lvl="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</a:t>
            </a:r>
            <a:r>
              <a:rPr lang="th-TH" sz="14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แมค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คาทรอน</a:t>
            </a:r>
            <a:r>
              <a:rPr lang="th-TH" sz="1400" dirty="0" err="1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ิกส์</a:t>
            </a: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</a:t>
            </a:r>
          </a:p>
          <a:p>
            <a:pPr marL="177800" lvl="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หลักสูตรวิศวกรรมโยธา</a:t>
            </a:r>
          </a:p>
          <a:p>
            <a:pPr marL="177800" lvl="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หลักสูตรวิศวกรรมระบบควบคุม</a:t>
            </a:r>
          </a:p>
          <a:p>
            <a:pPr marL="177800" lvl="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หลักสูตรวิศวกรรมอาหาร</a:t>
            </a:r>
          </a:p>
          <a:p>
            <a:pPr marL="177800" lvl="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หลักสูตรวิศวกรรมอิเล็กทรอนิกส์</a:t>
            </a:r>
          </a:p>
          <a:p>
            <a:pPr marL="177800" lvl="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หลักสูตรวิศวกรรมนวัตกรรมคอมพิวเตอร์ </a:t>
            </a:r>
          </a:p>
          <a:p>
            <a:pPr marL="177800" lvl="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(หลักสูตรนานาชาติ)</a:t>
            </a:r>
          </a:p>
          <a:p>
            <a:pPr lvl="0">
              <a:spcAft>
                <a:spcPts val="0"/>
              </a:spcAft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คณะสถาปัตยกรรมศาสตร์</a:t>
            </a:r>
          </a:p>
          <a:p>
            <a:pPr marL="177800" lvl="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หลักสูตรภาพยนตร์และดิจิทัล มีเดีย</a:t>
            </a:r>
          </a:p>
          <a:p>
            <a:pPr>
              <a:spcAft>
                <a:spcPts val="0"/>
              </a:spcAft>
            </a:pPr>
            <a:r>
              <a:rPr lang="th-TH" sz="1600" b="1" dirty="0">
                <a:latin typeface="TH SarabunPSK" panose="020B0500040200020003" pitchFamily="34" charset="-34"/>
                <a:cs typeface="TH SarabunPSK" pitchFamily="34" charset="-34"/>
              </a:rPr>
              <a:t>คณะเทคโนโลยีสารสนเทศ </a:t>
            </a:r>
          </a:p>
          <a:p>
            <a:pPr marL="17780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หลักสูตรเทคโนโลยีสารสนเทศ</a:t>
            </a:r>
          </a:p>
          <a:p>
            <a:pPr marL="17780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หลักสูตรวิทยาการข้อมูลและการวิเคราะห์เชิงธุรกิจ</a:t>
            </a:r>
          </a:p>
          <a:p>
            <a:pPr>
              <a:spcAft>
                <a:spcPts val="0"/>
              </a:spcAft>
            </a:pPr>
            <a:r>
              <a:rPr lang="th-TH" sz="1600" b="1" dirty="0">
                <a:latin typeface="TH SarabunPSK" panose="020B0500040200020003" pitchFamily="34" charset="-34"/>
                <a:cs typeface="TH SarabunPSK" pitchFamily="34" charset="-34"/>
              </a:rPr>
              <a:t>คณะการบริหารและจัดการ </a:t>
            </a:r>
          </a:p>
          <a:p>
            <a:pPr marL="177800"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หลักสูตรบริหารธุรกิจ (นานาชาติ)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endParaRPr lang="th-TH" sz="1400" b="1" dirty="0">
              <a:solidFill>
                <a:schemeClr val="accent1"/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pPr>
              <a:spcAft>
                <a:spcPts val="0"/>
              </a:spcAft>
            </a:pPr>
            <a:endParaRPr lang="en-US" sz="14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spcAft>
                <a:spcPts val="800"/>
              </a:spcAft>
            </a:pPr>
            <a:endParaRPr lang="th-TH" sz="16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pPr>
              <a:spcAft>
                <a:spcPts val="800"/>
              </a:spcAft>
            </a:pPr>
            <a:endParaRPr lang="th-TH" sz="1400" b="1" dirty="0">
              <a:solidFill>
                <a:schemeClr val="bg2">
                  <a:lumMod val="50000"/>
                </a:schemeClr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pPr lvl="0">
              <a:spcAft>
                <a:spcPts val="800"/>
              </a:spcAft>
            </a:pPr>
            <a:endParaRPr lang="th-TH" sz="1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Aft>
                <a:spcPts val="800"/>
              </a:spcAft>
            </a:pPr>
            <a:endParaRPr lang="th-TH" sz="14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>
              <a:spcAft>
                <a:spcPts val="800"/>
              </a:spcAft>
            </a:pPr>
            <a:endParaRPr lang="th-TH" sz="1400" dirty="0"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30" name="TextBox 4">
            <a:extLst>
              <a:ext uri="{FF2B5EF4-FFF2-40B4-BE49-F238E27FC236}">
                <a16:creationId xmlns:a16="http://schemas.microsoft.com/office/drawing/2014/main" id="{F2E44F01-0FFB-43C1-BB7A-926433B30516}"/>
              </a:ext>
            </a:extLst>
          </p:cNvPr>
          <p:cNvSpPr txBox="1"/>
          <p:nvPr/>
        </p:nvSpPr>
        <p:spPr>
          <a:xfrm>
            <a:off x="3874091" y="1344178"/>
            <a:ext cx="2088232" cy="923330"/>
          </a:xfrm>
          <a:prstGeom prst="rect">
            <a:avLst/>
          </a:prstGeom>
          <a:solidFill>
            <a:srgbClr val="0099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หลังบริหารความเสี่ยงสามารถ</a:t>
            </a:r>
          </a:p>
          <a:p>
            <a:pPr>
              <a:tabLst>
                <a:tab pos="2962275" algn="l"/>
              </a:tabLst>
            </a:pPr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รับนักศึกษาได้</a:t>
            </a:r>
            <a:r>
              <a:rPr lang="th-TH" sz="18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มากกว่า</a:t>
            </a:r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85</a:t>
            </a:r>
            <a:r>
              <a:rPr lang="en-US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ของแผนที่กำหนด</a:t>
            </a:r>
          </a:p>
        </p:txBody>
      </p:sp>
      <p:sp>
        <p:nvSpPr>
          <p:cNvPr id="2" name="ลูกศร: ขวา 1">
            <a:extLst>
              <a:ext uri="{FF2B5EF4-FFF2-40B4-BE49-F238E27FC236}">
                <a16:creationId xmlns:a16="http://schemas.microsoft.com/office/drawing/2014/main" id="{7F0EAFBE-2BE3-4392-BE45-2E693194A502}"/>
              </a:ext>
            </a:extLst>
          </p:cNvPr>
          <p:cNvSpPr/>
          <p:nvPr/>
        </p:nvSpPr>
        <p:spPr>
          <a:xfrm rot="10800000">
            <a:off x="3183844" y="1544233"/>
            <a:ext cx="648072" cy="523220"/>
          </a:xfrm>
          <a:prstGeom prst="rightArrow">
            <a:avLst/>
          </a:prstGeom>
          <a:gradFill flip="none" rotWithShape="1">
            <a:gsLst>
              <a:gs pos="0">
                <a:srgbClr val="009900">
                  <a:shade val="30000"/>
                  <a:satMod val="115000"/>
                </a:srgbClr>
              </a:gs>
              <a:gs pos="50000">
                <a:srgbClr val="009900">
                  <a:shade val="67500"/>
                  <a:satMod val="115000"/>
                </a:srgbClr>
              </a:gs>
              <a:gs pos="100000">
                <a:srgbClr val="0099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1" name="ชื่อเรื่อง 2">
            <a:extLst>
              <a:ext uri="{FF2B5EF4-FFF2-40B4-BE49-F238E27FC236}">
                <a16:creationId xmlns:a16="http://schemas.microsoft.com/office/drawing/2014/main" id="{833CD11A-1105-428E-9238-2EF343C7D4CB}"/>
              </a:ext>
            </a:extLst>
          </p:cNvPr>
          <p:cNvSpPr txBox="1">
            <a:spLocks/>
          </p:cNvSpPr>
          <p:nvPr/>
        </p:nvSpPr>
        <p:spPr bwMode="auto">
          <a:xfrm>
            <a:off x="6156176" y="619189"/>
            <a:ext cx="2816482" cy="41019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  <a:miter lim="800000"/>
            <a:headEnd/>
            <a:tailEnd/>
          </a:ln>
        </p:spPr>
        <p:txBody>
          <a:bodyPr bIns="0" anchor="t"/>
          <a:lstStyle/>
          <a:p>
            <a:pPr>
              <a:tabLst>
                <a:tab pos="2962275" algn="l"/>
              </a:tabLst>
            </a:pPr>
            <a:r>
              <a:rPr lang="th-TH" sz="1600" b="1" dirty="0">
                <a:latin typeface="TH SarabunPSK" panose="020B0500040200020003" pitchFamily="34" charset="-34"/>
                <a:cs typeface="TH SarabunPSK" pitchFamily="34" charset="-34"/>
              </a:rPr>
              <a:t>คณะวิศวกรรมศาสตร์</a:t>
            </a:r>
          </a:p>
          <a:p>
            <a:pPr marL="177800" lvl="0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หลักสูตรวิศวกรรมโทรคมนาคม</a:t>
            </a:r>
          </a:p>
          <a:p>
            <a:pPr marL="177800" lvl="0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หลักสูตรวิศวกรรมอัตโนมัติ</a:t>
            </a:r>
          </a:p>
          <a:p>
            <a:pPr marL="177800" lvl="0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หลักสูตรวิศวกรรมระบบอุตสาหกรรมการเกษตร (ต่อเนื่อง)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600" b="1" dirty="0">
                <a:latin typeface="TH SarabunPSK" panose="020B0500040200020003" pitchFamily="34" charset="-34"/>
                <a:cs typeface="TH SarabunPSK" pitchFamily="34" charset="-34"/>
              </a:rPr>
              <a:t>คณะครุศาสตร์อุตสาหกรรมและเทคโนโลยี </a:t>
            </a:r>
          </a:p>
          <a:p>
            <a:pPr marL="177800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หลักสูตรเทคโนโลยีชีวภาพทางการเกษตร (ต่อเนื่อง)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600" b="1" dirty="0">
                <a:latin typeface="TH SarabunPSK" panose="020B0500040200020003" pitchFamily="34" charset="-34"/>
                <a:cs typeface="TH SarabunPSK" pitchFamily="34" charset="-34"/>
              </a:rPr>
              <a:t>คณะวิทยาศาสตร์ </a:t>
            </a:r>
          </a:p>
          <a:p>
            <a:pPr marL="177800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หลักสูตรจุลชีววิทยาอุตสาหกรรม(นานาชาติ)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600" b="1" dirty="0">
                <a:latin typeface="TH SarabunPSK" panose="020B0500040200020003" pitchFamily="34" charset="-34"/>
                <a:cs typeface="TH SarabunPSK" pitchFamily="34" charset="-34"/>
              </a:rPr>
              <a:t>คณะเทคโนโลยีสารสนเทศ </a:t>
            </a:r>
          </a:p>
          <a:p>
            <a:pPr marL="177800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หลักสูตรเทคโนโลยีสารสนเทศทางธุรกิจ (นานาชาติ)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600" b="1" dirty="0">
                <a:latin typeface="TH SarabunPSK" panose="020B0500040200020003" pitchFamily="34" charset="-34"/>
                <a:cs typeface="TH SarabunPSK" pitchFamily="34" charset="-34"/>
              </a:rPr>
              <a:t>วิทยาลัยนานาชาติ</a:t>
            </a:r>
          </a:p>
          <a:p>
            <a:pPr marL="177800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หลักสูตรการจัดการวิศวกรรมและเทคโนโลยี</a:t>
            </a:r>
          </a:p>
          <a:p>
            <a:pPr marL="177800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หลักสูตรวิศวกรรมซอฟต์แวร์ (หลักสูตรนานาชาติ)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h-TH" sz="1600" b="1" dirty="0">
                <a:latin typeface="TH SarabunPSK" panose="020B0500040200020003" pitchFamily="34" charset="-34"/>
                <a:cs typeface="TH SarabunPSK" pitchFamily="34" charset="-34"/>
              </a:rPr>
              <a:t>วิทยาลัยอุตสาหกรรมการบินนานาชาติ</a:t>
            </a:r>
          </a:p>
          <a:p>
            <a:pPr marL="177800">
              <a:lnSpc>
                <a:spcPct val="107000"/>
              </a:lnSpc>
              <a:spcAft>
                <a:spcPts val="0"/>
              </a:spcAft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หลักสูตรวิศวกรรมการบินและนักบินพาณิชย์</a:t>
            </a: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th-TH" sz="1600" b="1" dirty="0">
              <a:solidFill>
                <a:schemeClr val="accent3"/>
              </a:solidFill>
              <a:latin typeface="TH SarabunPSK" panose="020B0500040200020003" pitchFamily="34" charset="-34"/>
              <a:cs typeface="TH SarabunPSK" pitchFamily="34" charset="-34"/>
            </a:endParaRPr>
          </a:p>
          <a:p>
            <a:pPr marL="177800">
              <a:lnSpc>
                <a:spcPct val="107000"/>
              </a:lnSpc>
              <a:spcAft>
                <a:spcPts val="0"/>
              </a:spcAft>
            </a:pPr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77800">
              <a:lnSpc>
                <a:spcPct val="107000"/>
              </a:lnSpc>
              <a:spcAft>
                <a:spcPts val="0"/>
              </a:spcAft>
            </a:pPr>
            <a:endParaRPr lang="en-US" sz="1400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th-TH" sz="1400" b="1" dirty="0">
              <a:solidFill>
                <a:srgbClr val="FF0000"/>
              </a:solidFill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2" name="ลูกศร: ขวา 51">
            <a:extLst>
              <a:ext uri="{FF2B5EF4-FFF2-40B4-BE49-F238E27FC236}">
                <a16:creationId xmlns:a16="http://schemas.microsoft.com/office/drawing/2014/main" id="{8F4599AC-11E7-4395-8D58-FA8245CCD227}"/>
              </a:ext>
            </a:extLst>
          </p:cNvPr>
          <p:cNvSpPr/>
          <p:nvPr/>
        </p:nvSpPr>
        <p:spPr>
          <a:xfrm>
            <a:off x="5442874" y="3256884"/>
            <a:ext cx="648072" cy="523220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TextBox 4">
            <a:extLst>
              <a:ext uri="{FF2B5EF4-FFF2-40B4-BE49-F238E27FC236}">
                <a16:creationId xmlns:a16="http://schemas.microsoft.com/office/drawing/2014/main" id="{8B408A89-41EB-4691-9E15-A33B64084E09}"/>
              </a:ext>
            </a:extLst>
          </p:cNvPr>
          <p:cNvSpPr txBox="1"/>
          <p:nvPr/>
        </p:nvSpPr>
        <p:spPr>
          <a:xfrm>
            <a:off x="3299779" y="2948765"/>
            <a:ext cx="2088232" cy="120032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หลังบริหารความเสี่ยง</a:t>
            </a:r>
          </a:p>
          <a:p>
            <a:pPr>
              <a:tabLst>
                <a:tab pos="2962275" algn="l"/>
              </a:tabLst>
            </a:pPr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ยังรับนักศึกษาได้</a:t>
            </a:r>
            <a:r>
              <a:rPr lang="th-TH" sz="1800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ต่ำกว่า</a:t>
            </a:r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85</a:t>
            </a:r>
            <a:r>
              <a:rPr lang="en-US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1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ของแผนที่กำหนด (บริหารความเสี่ยงต่อในปี 2562)</a:t>
            </a:r>
          </a:p>
        </p:txBody>
      </p:sp>
      <p:grpSp>
        <p:nvGrpSpPr>
          <p:cNvPr id="15" name="Group 47">
            <a:extLst>
              <a:ext uri="{FF2B5EF4-FFF2-40B4-BE49-F238E27FC236}">
                <a16:creationId xmlns:a16="http://schemas.microsoft.com/office/drawing/2014/main" id="{CDBFBAF1-26D3-42EA-B973-87D99E0DFB84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16" name="Group 48">
              <a:extLst>
                <a:ext uri="{FF2B5EF4-FFF2-40B4-BE49-F238E27FC236}">
                  <a16:creationId xmlns:a16="http://schemas.microsoft.com/office/drawing/2014/main" id="{3940B81E-2B74-4135-8DE2-B6F84C117AA4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8" name="Right Triangle 36">
                <a:extLst>
                  <a:ext uri="{FF2B5EF4-FFF2-40B4-BE49-F238E27FC236}">
                    <a16:creationId xmlns:a16="http://schemas.microsoft.com/office/drawing/2014/main" id="{C8B06FF3-1365-4376-AE96-70FC87C120A3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9" name="Rectangle 37">
                <a:extLst>
                  <a:ext uri="{FF2B5EF4-FFF2-40B4-BE49-F238E27FC236}">
                    <a16:creationId xmlns:a16="http://schemas.microsoft.com/office/drawing/2014/main" id="{5A0F0407-0FCE-4572-9AF3-B7A2FFB0D638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7" name="Group 49">
              <a:extLst>
                <a:ext uri="{FF2B5EF4-FFF2-40B4-BE49-F238E27FC236}">
                  <a16:creationId xmlns:a16="http://schemas.microsoft.com/office/drawing/2014/main" id="{E48EB77A-575B-4D45-8743-50D2D05421A4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25" name="Right Triangle 34">
                <a:extLst>
                  <a:ext uri="{FF2B5EF4-FFF2-40B4-BE49-F238E27FC236}">
                    <a16:creationId xmlns:a16="http://schemas.microsoft.com/office/drawing/2014/main" id="{4BB319A8-FE4B-46ED-84D6-6520C0DDBC35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" name="Rectangle 35">
                <a:extLst>
                  <a:ext uri="{FF2B5EF4-FFF2-40B4-BE49-F238E27FC236}">
                    <a16:creationId xmlns:a16="http://schemas.microsoft.com/office/drawing/2014/main" id="{09AF439E-A5FC-4345-A575-211D62F4B284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8DE8C88-2B70-4C89-A31A-DC3AADA37ADC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9" name="Group 52">
              <a:extLst>
                <a:ext uri="{FF2B5EF4-FFF2-40B4-BE49-F238E27FC236}">
                  <a16:creationId xmlns:a16="http://schemas.microsoft.com/office/drawing/2014/main" id="{7B71D773-8774-4CE3-95A3-D5BE0D77F121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23" name="Right Triangle 32">
                <a:extLst>
                  <a:ext uri="{FF2B5EF4-FFF2-40B4-BE49-F238E27FC236}">
                    <a16:creationId xmlns:a16="http://schemas.microsoft.com/office/drawing/2014/main" id="{D075E4C2-624D-4B1E-AF9F-C7765B016B40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4" name="Rectangle 33">
                <a:extLst>
                  <a:ext uri="{FF2B5EF4-FFF2-40B4-BE49-F238E27FC236}">
                    <a16:creationId xmlns:a16="http://schemas.microsoft.com/office/drawing/2014/main" id="{54263E6B-C92C-473D-B40B-3331AD0F9D3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22" name="Picture 2" descr="D:\KMITL_KAMOL\Projects\OSM\KMITL_LOGO.gif">
              <a:extLst>
                <a:ext uri="{FF2B5EF4-FFF2-40B4-BE49-F238E27FC236}">
                  <a16:creationId xmlns:a16="http://schemas.microsoft.com/office/drawing/2014/main" id="{87E8B339-19EB-4953-8F36-8B2DD6A84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Slide Number Placeholder 26">
            <a:extLst>
              <a:ext uri="{FF2B5EF4-FFF2-40B4-BE49-F238E27FC236}">
                <a16:creationId xmlns:a16="http://schemas.microsoft.com/office/drawing/2014/main" id="{10A6EB8A-94E7-4B4E-B1A6-072C3FB3A3DA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7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4" name="TextBox 29">
            <a:extLst>
              <a:ext uri="{FF2B5EF4-FFF2-40B4-BE49-F238E27FC236}">
                <a16:creationId xmlns:a16="http://schemas.microsoft.com/office/drawing/2014/main" id="{E9BA2B45-13AA-4292-83FA-69F1A621E9F6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33" name="Straight Connector 33">
            <a:extLst>
              <a:ext uri="{FF2B5EF4-FFF2-40B4-BE49-F238E27FC236}">
                <a16:creationId xmlns:a16="http://schemas.microsoft.com/office/drawing/2014/main" id="{CDC55717-C227-46F4-8885-DF5DB34B340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6" descr="LOGO OSM.jpg">
            <a:extLst>
              <a:ext uri="{FF2B5EF4-FFF2-40B4-BE49-F238E27FC236}">
                <a16:creationId xmlns:a16="http://schemas.microsoft.com/office/drawing/2014/main" id="{FFC23AB9-DC10-7A48-A9CB-93A33B21D5EA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0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A98847C8-323C-48FE-A709-7A6DA7C2DF1E}"/>
              </a:ext>
            </a:extLst>
          </p:cNvPr>
          <p:cNvSpPr txBox="1"/>
          <p:nvPr/>
        </p:nvSpPr>
        <p:spPr>
          <a:xfrm>
            <a:off x="21268" y="154125"/>
            <a:ext cx="91227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62275" algn="l"/>
              </a:tabLst>
            </a:pPr>
            <a:r>
              <a:rPr lang="th-TH" sz="80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  <a:r>
              <a:rPr lang="th-TH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ที่รับน.ศ.ได้ไม่ถึง</a:t>
            </a:r>
            <a:r>
              <a:rPr lang="th-TH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80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85</a:t>
            </a:r>
            <a:r>
              <a:rPr lang="en-US" sz="8000" b="1" dirty="0">
                <a:solidFill>
                  <a:srgbClr val="0099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%</a:t>
            </a:r>
            <a:r>
              <a:rPr lang="en-US" sz="6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6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tabLst>
                <a:tab pos="2962275" algn="l"/>
              </a:tabLst>
            </a:pPr>
            <a:r>
              <a:rPr lang="th-TH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ของแผนที่กำหนด 3 ปีติดต่อกัน</a:t>
            </a:r>
          </a:p>
          <a:p>
            <a:pPr algn="ctr">
              <a:tabLst>
                <a:tab pos="2962275" algn="l"/>
              </a:tabLst>
            </a:pPr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sz="8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พิจารณาปิด</a:t>
            </a:r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</a:t>
            </a:r>
          </a:p>
          <a:p>
            <a:pPr algn="ctr">
              <a:tabLst>
                <a:tab pos="2962275" algn="l"/>
              </a:tabLst>
            </a:pPr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ยกเว้นหลักสูตร</a:t>
            </a:r>
            <a:r>
              <a:rPr lang="th-TH" sz="8000" b="1" dirty="0">
                <a:solidFill>
                  <a:schemeClr val="accent6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นานาชาติ</a:t>
            </a:r>
          </a:p>
        </p:txBody>
      </p:sp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8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24" name="Picture 6" descr="LOGO OSM.jpg">
            <a:extLst>
              <a:ext uri="{FF2B5EF4-FFF2-40B4-BE49-F238E27FC236}">
                <a16:creationId xmlns:a16="http://schemas.microsoft.com/office/drawing/2014/main" id="{B3AFDC45-7B5F-824C-9A48-0147F3D62BF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8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7">
            <a:extLst>
              <a:ext uri="{FF2B5EF4-FFF2-40B4-BE49-F238E27FC236}">
                <a16:creationId xmlns:a16="http://schemas.microsoft.com/office/drawing/2014/main" id="{96356AAE-1A84-4A37-949E-23C36024C62A}"/>
              </a:ext>
            </a:extLst>
          </p:cNvPr>
          <p:cNvGrpSpPr/>
          <p:nvPr/>
        </p:nvGrpSpPr>
        <p:grpSpPr>
          <a:xfrm>
            <a:off x="10633" y="4677252"/>
            <a:ext cx="9126000" cy="466266"/>
            <a:chOff x="0" y="4677234"/>
            <a:chExt cx="9144005" cy="466266"/>
          </a:xfrm>
        </p:grpSpPr>
        <p:grpSp>
          <p:nvGrpSpPr>
            <p:cNvPr id="9" name="Group 48">
              <a:extLst>
                <a:ext uri="{FF2B5EF4-FFF2-40B4-BE49-F238E27FC236}">
                  <a16:creationId xmlns:a16="http://schemas.microsoft.com/office/drawing/2014/main" id="{16013D43-7C18-4622-BCA6-FF04EA7BD270}"/>
                </a:ext>
              </a:extLst>
            </p:cNvPr>
            <p:cNvGrpSpPr/>
            <p:nvPr/>
          </p:nvGrpSpPr>
          <p:grpSpPr>
            <a:xfrm>
              <a:off x="323528" y="4677234"/>
              <a:ext cx="1622642" cy="384554"/>
              <a:chOff x="0" y="6127204"/>
              <a:chExt cx="1451124" cy="360040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18" name="Right Triangle 36">
                <a:extLst>
                  <a:ext uri="{FF2B5EF4-FFF2-40B4-BE49-F238E27FC236}">
                    <a16:creationId xmlns:a16="http://schemas.microsoft.com/office/drawing/2014/main" id="{8DFCE96E-6854-4A44-B7F6-043E8AA499CE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" name="Rectangle 37">
                <a:extLst>
                  <a:ext uri="{FF2B5EF4-FFF2-40B4-BE49-F238E27FC236}">
                    <a16:creationId xmlns:a16="http://schemas.microsoft.com/office/drawing/2014/main" id="{66C5CF35-EB5D-47DA-A29D-6133531E6A60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0" name="Group 49">
              <a:extLst>
                <a:ext uri="{FF2B5EF4-FFF2-40B4-BE49-F238E27FC236}">
                  <a16:creationId xmlns:a16="http://schemas.microsoft.com/office/drawing/2014/main" id="{5583D71D-DC41-4807-8356-091459EDD87D}"/>
                </a:ext>
              </a:extLst>
            </p:cNvPr>
            <p:cNvGrpSpPr/>
            <p:nvPr/>
          </p:nvGrpSpPr>
          <p:grpSpPr>
            <a:xfrm>
              <a:off x="161026" y="4677234"/>
              <a:ext cx="1622642" cy="384554"/>
              <a:chOff x="0" y="6127204"/>
              <a:chExt cx="1451124" cy="360040"/>
            </a:xfrm>
            <a:solidFill>
              <a:srgbClr val="FF9147"/>
            </a:solidFill>
          </p:grpSpPr>
          <p:sp>
            <p:nvSpPr>
              <p:cNvPr id="16" name="Right Triangle 34">
                <a:extLst>
                  <a:ext uri="{FF2B5EF4-FFF2-40B4-BE49-F238E27FC236}">
                    <a16:creationId xmlns:a16="http://schemas.microsoft.com/office/drawing/2014/main" id="{E43BB432-27BD-4548-9A65-D7C3C8E9AEBF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Rectangle 35">
                <a:extLst>
                  <a:ext uri="{FF2B5EF4-FFF2-40B4-BE49-F238E27FC236}">
                    <a16:creationId xmlns:a16="http://schemas.microsoft.com/office/drawing/2014/main" id="{CA9667E8-29CD-446F-95B9-8CD861E6DEE3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" name="Rectangle 28">
              <a:extLst>
                <a:ext uri="{FF2B5EF4-FFF2-40B4-BE49-F238E27FC236}">
                  <a16:creationId xmlns:a16="http://schemas.microsoft.com/office/drawing/2014/main" id="{89399118-3739-4FD6-882C-3057921C431E}"/>
                </a:ext>
              </a:extLst>
            </p:cNvPr>
            <p:cNvSpPr/>
            <p:nvPr/>
          </p:nvSpPr>
          <p:spPr>
            <a:xfrm>
              <a:off x="0" y="4813045"/>
              <a:ext cx="9144005" cy="33045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52">
              <a:extLst>
                <a:ext uri="{FF2B5EF4-FFF2-40B4-BE49-F238E27FC236}">
                  <a16:creationId xmlns:a16="http://schemas.microsoft.com/office/drawing/2014/main" id="{1FEC5D27-8ED2-451E-BB52-6AB2ACE9AC16}"/>
                </a:ext>
              </a:extLst>
            </p:cNvPr>
            <p:cNvGrpSpPr/>
            <p:nvPr/>
          </p:nvGrpSpPr>
          <p:grpSpPr>
            <a:xfrm>
              <a:off x="0" y="4677984"/>
              <a:ext cx="1622642" cy="384554"/>
              <a:chOff x="0" y="6127204"/>
              <a:chExt cx="1451124" cy="360040"/>
            </a:xfrm>
          </p:grpSpPr>
          <p:sp>
            <p:nvSpPr>
              <p:cNvPr id="14" name="Right Triangle 32">
                <a:extLst>
                  <a:ext uri="{FF2B5EF4-FFF2-40B4-BE49-F238E27FC236}">
                    <a16:creationId xmlns:a16="http://schemas.microsoft.com/office/drawing/2014/main" id="{7FD2252C-1599-4B5C-811B-76483EFC2E8C}"/>
                  </a:ext>
                </a:extLst>
              </p:cNvPr>
              <p:cNvSpPr/>
              <p:nvPr/>
            </p:nvSpPr>
            <p:spPr>
              <a:xfrm>
                <a:off x="1162224" y="6127204"/>
                <a:ext cx="288900" cy="360040"/>
              </a:xfrm>
              <a:prstGeom prst="rtTriangl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Rectangle 33">
                <a:extLst>
                  <a:ext uri="{FF2B5EF4-FFF2-40B4-BE49-F238E27FC236}">
                    <a16:creationId xmlns:a16="http://schemas.microsoft.com/office/drawing/2014/main" id="{F332DF1A-FE99-4C73-B466-FA1949A2C0A7}"/>
                  </a:ext>
                </a:extLst>
              </p:cNvPr>
              <p:cNvSpPr/>
              <p:nvPr/>
            </p:nvSpPr>
            <p:spPr>
              <a:xfrm>
                <a:off x="0" y="6127204"/>
                <a:ext cx="1162224" cy="3600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pic>
          <p:nvPicPr>
            <p:cNvPr id="13" name="Picture 2" descr="D:\KMITL_KAMOL\Projects\OSM\KMITL_LOGO.gif">
              <a:extLst>
                <a:ext uri="{FF2B5EF4-FFF2-40B4-BE49-F238E27FC236}">
                  <a16:creationId xmlns:a16="http://schemas.microsoft.com/office/drawing/2014/main" id="{A9369D30-7FCC-4F3E-9411-AB79B4ED1B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53" y="4749295"/>
              <a:ext cx="853257" cy="36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lide Number Placeholder 26">
            <a:extLst>
              <a:ext uri="{FF2B5EF4-FFF2-40B4-BE49-F238E27FC236}">
                <a16:creationId xmlns:a16="http://schemas.microsoft.com/office/drawing/2014/main" id="{9969E0EB-94D7-4238-AF4D-5D4EAB4B72CF}"/>
              </a:ext>
            </a:extLst>
          </p:cNvPr>
          <p:cNvSpPr txBox="1">
            <a:spLocks/>
          </p:cNvSpPr>
          <p:nvPr/>
        </p:nvSpPr>
        <p:spPr>
          <a:xfrm>
            <a:off x="3647915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h-TH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800" kern="1200">
                <a:solidFill>
                  <a:schemeClr val="tx1">
                    <a:tint val="75000"/>
                  </a:schemeClr>
                </a:solidFill>
                <a:latin typeface="TH SarabunPSK" pitchFamily="34" charset="-34"/>
                <a:ea typeface="+mn-ea"/>
                <a:cs typeface="TH SarabunPSK" pitchFamily="34" charset="-34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Angsana New" pitchFamily="18" charset="-34"/>
              </a:defRPr>
            </a:lvl9pPr>
          </a:lstStyle>
          <a:p>
            <a:pPr algn="ctr">
              <a:defRPr/>
            </a:pPr>
            <a:fld id="{1F8E7112-4B39-40A5-89F0-FAF7185A8F86}" type="slidenum">
              <a:rPr lang="th-TH" b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pPr algn="ctr">
                <a:defRPr/>
              </a:pPr>
              <a:t>9</a:t>
            </a:fld>
            <a:endParaRPr lang="th-TH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2" name="TextBox 29">
            <a:extLst>
              <a:ext uri="{FF2B5EF4-FFF2-40B4-BE49-F238E27FC236}">
                <a16:creationId xmlns:a16="http://schemas.microsoft.com/office/drawing/2014/main" id="{B065F140-5C03-4BD0-BAE6-B107F510C1CD}"/>
              </a:ext>
            </a:extLst>
          </p:cNvPr>
          <p:cNvSpPr txBox="1"/>
          <p:nvPr/>
        </p:nvSpPr>
        <p:spPr>
          <a:xfrm>
            <a:off x="6854536" y="4852383"/>
            <a:ext cx="2294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 Black" panose="020B0A04020102020204" pitchFamily="34" charset="0"/>
                <a:cs typeface="TH SarabunPSK" panose="020B0500040200020003" pitchFamily="34" charset="-34"/>
              </a:rPr>
              <a:t>The Master of Innovation</a:t>
            </a:r>
            <a:endParaRPr lang="en-AU" sz="1200" b="1" dirty="0">
              <a:solidFill>
                <a:schemeClr val="bg1"/>
              </a:solidFill>
              <a:latin typeface="Arial Black" panose="020B0A0402010202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4" name="TextBox 4">
            <a:extLst>
              <a:ext uri="{FF2B5EF4-FFF2-40B4-BE49-F238E27FC236}">
                <a16:creationId xmlns:a16="http://schemas.microsoft.com/office/drawing/2014/main" id="{1E456DF8-496D-40ED-B69D-E763091FCCF6}"/>
              </a:ext>
            </a:extLst>
          </p:cNvPr>
          <p:cNvSpPr txBox="1"/>
          <p:nvPr/>
        </p:nvSpPr>
        <p:spPr>
          <a:xfrm>
            <a:off x="0" y="64907"/>
            <a:ext cx="9006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Strategic Risk -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จำนวนผลงานวิจัยนำไปใช้อ้างอิงในระดับชาติหรือนานาชาติ</a:t>
            </a:r>
            <a:r>
              <a:rPr lang="th-TH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ลดลง</a:t>
            </a:r>
          </a:p>
        </p:txBody>
      </p:sp>
      <p:cxnSp>
        <p:nvCxnSpPr>
          <p:cNvPr id="25" name="Straight Connector 33">
            <a:extLst>
              <a:ext uri="{FF2B5EF4-FFF2-40B4-BE49-F238E27FC236}">
                <a16:creationId xmlns:a16="http://schemas.microsoft.com/office/drawing/2014/main" id="{CC81E2D1-8486-4A2B-A04A-F7126445F72F}"/>
              </a:ext>
            </a:extLst>
          </p:cNvPr>
          <p:cNvCxnSpPr/>
          <p:nvPr/>
        </p:nvCxnSpPr>
        <p:spPr>
          <a:xfrm>
            <a:off x="700" y="571486"/>
            <a:ext cx="9142600" cy="1587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6" descr="LOGO OSM.jpg">
            <a:extLst>
              <a:ext uri="{FF2B5EF4-FFF2-40B4-BE49-F238E27FC236}">
                <a16:creationId xmlns:a16="http://schemas.microsoft.com/office/drawing/2014/main" id="{6E8EB2B1-3E0A-8F45-A14D-75A1085A3994}"/>
              </a:ext>
            </a:extLst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4523" y="95565"/>
            <a:ext cx="432000" cy="432000"/>
          </a:xfrm>
          <a:prstGeom prst="rect">
            <a:avLst/>
          </a:prstGeom>
        </p:spPr>
      </p:pic>
      <p:sp>
        <p:nvSpPr>
          <p:cNvPr id="23" name="TextBox 4">
            <a:extLst>
              <a:ext uri="{FF2B5EF4-FFF2-40B4-BE49-F238E27FC236}">
                <a16:creationId xmlns:a16="http://schemas.microsoft.com/office/drawing/2014/main" id="{0479A95F-D222-4497-AEE3-ACEA89A8D569}"/>
              </a:ext>
            </a:extLst>
          </p:cNvPr>
          <p:cNvSpPr txBox="1"/>
          <p:nvPr/>
        </p:nvSpPr>
        <p:spPr>
          <a:xfrm>
            <a:off x="287523" y="736352"/>
            <a:ext cx="828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มาตรการลดความเสี่ยง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เร่งดำเนินงานวิจัย งานผลิตบัณฑิต และงานบริการวิชาการ โดยเน้นความร่วมมือกับภาคอุตสาหกรรม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จัดภาระงานของคณาจารย์โดยมุ่งเน้นภารกิจด้านงานสอนและวิจัยเป็นสำคัญ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เชิญนักวิจัยผู้เชี่ยวชาญให้คำแนะนำในการวางแผนและร่วมทำงานวิจัย</a:t>
            </a:r>
          </a:p>
          <a:p>
            <a:pPr marL="358775" indent="-358775">
              <a:buFont typeface="Arial" panose="020B0604020202020204" pitchFamily="34" charset="0"/>
              <a:buChar char="•"/>
              <a:tabLst>
                <a:tab pos="2962275" algn="l"/>
              </a:tabLst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จัดหาแหล่งเงินทุนจากภายนอก</a:t>
            </a:r>
          </a:p>
        </p:txBody>
      </p:sp>
    </p:spTree>
    <p:extLst>
      <p:ext uri="{BB962C8B-B14F-4D97-AF65-F5344CB8AC3E}">
        <p14:creationId xmlns:p14="http://schemas.microsoft.com/office/powerpoint/2010/main" val="3821493809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prstDash val="dash"/>
        </a:ln>
      </a:spPr>
      <a:bodyPr/>
      <a:lstStyle/>
      <a:style>
        <a:lnRef idx="2">
          <a:schemeClr val="accent3"/>
        </a:lnRef>
        <a:fillRef idx="0">
          <a:schemeClr val="accent3"/>
        </a:fillRef>
        <a:effectRef idx="1">
          <a:schemeClr val="accent3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31637</TotalTime>
  <Words>2553</Words>
  <Application>Microsoft Office PowerPoint</Application>
  <PresentationFormat>นำเสนอทางหน้าจอ (16:9)</PresentationFormat>
  <Paragraphs>416</Paragraphs>
  <Slides>39</Slides>
  <Notes>37</Notes>
  <HiddenSlides>5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39</vt:i4>
      </vt:variant>
    </vt:vector>
  </HeadingPairs>
  <TitlesOfParts>
    <vt:vector size="47" baseType="lpstr">
      <vt:lpstr>Helvetica Light</vt:lpstr>
      <vt:lpstr>TH SarabunPSK</vt:lpstr>
      <vt:lpstr>Arial Black</vt:lpstr>
      <vt:lpstr>TH Sarabun New</vt:lpstr>
      <vt:lpstr>Arial</vt:lpstr>
      <vt:lpstr>FreesiaUPC</vt:lpstr>
      <vt:lpstr>Calibri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 งบประมาณ สจล.  พ.ศ. 2561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CSC_GROUP</dc:creator>
  <cp:lastModifiedBy>อรรถพล คำเสนาะ</cp:lastModifiedBy>
  <cp:revision>2336</cp:revision>
  <cp:lastPrinted>2019-01-29T09:02:44Z</cp:lastPrinted>
  <dcterms:created xsi:type="dcterms:W3CDTF">2012-12-27T04:14:50Z</dcterms:created>
  <dcterms:modified xsi:type="dcterms:W3CDTF">2019-02-10T06:28:21Z</dcterms:modified>
</cp:coreProperties>
</file>